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55"/>
  </p:notesMasterIdLst>
  <p:handoutMasterIdLst>
    <p:handoutMasterId r:id="rId56"/>
  </p:handoutMasterIdLst>
  <p:sldIdLst>
    <p:sldId id="350" r:id="rId2"/>
    <p:sldId id="351" r:id="rId3"/>
    <p:sldId id="352" r:id="rId4"/>
    <p:sldId id="353" r:id="rId5"/>
    <p:sldId id="354" r:id="rId6"/>
    <p:sldId id="355" r:id="rId7"/>
    <p:sldId id="452" r:id="rId8"/>
    <p:sldId id="357" r:id="rId9"/>
    <p:sldId id="460" r:id="rId10"/>
    <p:sldId id="358" r:id="rId11"/>
    <p:sldId id="359" r:id="rId12"/>
    <p:sldId id="427" r:id="rId13"/>
    <p:sldId id="365" r:id="rId14"/>
    <p:sldId id="426" r:id="rId15"/>
    <p:sldId id="364" r:id="rId16"/>
    <p:sldId id="360" r:id="rId17"/>
    <p:sldId id="431" r:id="rId18"/>
    <p:sldId id="450" r:id="rId19"/>
    <p:sldId id="433" r:id="rId20"/>
    <p:sldId id="436" r:id="rId21"/>
    <p:sldId id="456" r:id="rId22"/>
    <p:sldId id="429" r:id="rId23"/>
    <p:sldId id="389" r:id="rId24"/>
    <p:sldId id="457" r:id="rId25"/>
    <p:sldId id="459" r:id="rId26"/>
    <p:sldId id="458" r:id="rId27"/>
    <p:sldId id="391" r:id="rId28"/>
    <p:sldId id="440" r:id="rId29"/>
    <p:sldId id="438" r:id="rId30"/>
    <p:sldId id="404" r:id="rId31"/>
    <p:sldId id="406" r:id="rId32"/>
    <p:sldId id="408" r:id="rId33"/>
    <p:sldId id="409" r:id="rId34"/>
    <p:sldId id="441" r:id="rId35"/>
    <p:sldId id="410" r:id="rId36"/>
    <p:sldId id="443" r:id="rId37"/>
    <p:sldId id="415" r:id="rId38"/>
    <p:sldId id="444" r:id="rId39"/>
    <p:sldId id="422" r:id="rId40"/>
    <p:sldId id="423" r:id="rId41"/>
    <p:sldId id="424" r:id="rId42"/>
    <p:sldId id="425" r:id="rId43"/>
    <p:sldId id="445" r:id="rId44"/>
    <p:sldId id="396" r:id="rId45"/>
    <p:sldId id="446" r:id="rId46"/>
    <p:sldId id="395" r:id="rId47"/>
    <p:sldId id="447" r:id="rId48"/>
    <p:sldId id="399" r:id="rId49"/>
    <p:sldId id="461" r:id="rId50"/>
    <p:sldId id="449" r:id="rId51"/>
    <p:sldId id="448" r:id="rId52"/>
    <p:sldId id="402" r:id="rId53"/>
    <p:sldId id="403" r:id="rId54"/>
  </p:sldIdLst>
  <p:sldSz cx="9144000" cy="6858000" type="screen4x3"/>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3D11B57-F43F-4188-8D14-F8CD98B12967}">
          <p14:sldIdLst>
            <p14:sldId id="350"/>
            <p14:sldId id="351"/>
            <p14:sldId id="352"/>
            <p14:sldId id="353"/>
            <p14:sldId id="354"/>
            <p14:sldId id="355"/>
            <p14:sldId id="452"/>
          </p14:sldIdLst>
        </p14:section>
        <p14:section name="The Big Picture" id="{F8A8079D-0028-453E-9F5B-A55491DD12B0}">
          <p14:sldIdLst>
            <p14:sldId id="357"/>
            <p14:sldId id="460"/>
            <p14:sldId id="358"/>
            <p14:sldId id="359"/>
            <p14:sldId id="427"/>
            <p14:sldId id="365"/>
            <p14:sldId id="426"/>
          </p14:sldIdLst>
        </p14:section>
        <p14:section name="Keys To Your Goal" id="{ACAED3D6-AF45-411F-9621-F0FA78BEA2F6}">
          <p14:sldIdLst>
            <p14:sldId id="364"/>
            <p14:sldId id="360"/>
            <p14:sldId id="431"/>
            <p14:sldId id="450"/>
            <p14:sldId id="433"/>
            <p14:sldId id="436"/>
            <p14:sldId id="456"/>
            <p14:sldId id="429"/>
          </p14:sldIdLst>
        </p14:section>
        <p14:section name="The Plan" id="{3AEFCC0D-AB0E-4C78-AA04-F20AD7540593}">
          <p14:sldIdLst>
            <p14:sldId id="389"/>
            <p14:sldId id="457"/>
            <p14:sldId id="459"/>
            <p14:sldId id="458"/>
            <p14:sldId id="391"/>
            <p14:sldId id="440"/>
            <p14:sldId id="438"/>
            <p14:sldId id="404"/>
            <p14:sldId id="406"/>
            <p14:sldId id="408"/>
            <p14:sldId id="409"/>
            <p14:sldId id="441"/>
            <p14:sldId id="410"/>
            <p14:sldId id="443"/>
            <p14:sldId id="415"/>
            <p14:sldId id="444"/>
            <p14:sldId id="422"/>
            <p14:sldId id="423"/>
            <p14:sldId id="424"/>
            <p14:sldId id="425"/>
            <p14:sldId id="445"/>
            <p14:sldId id="396"/>
            <p14:sldId id="446"/>
            <p14:sldId id="395"/>
            <p14:sldId id="447"/>
          </p14:sldIdLst>
        </p14:section>
        <p14:section name="Closing" id="{45265C7E-58AC-40F9-9AFA-51FCCEFD59BE}">
          <p14:sldIdLst>
            <p14:sldId id="399"/>
            <p14:sldId id="461"/>
            <p14:sldId id="449"/>
            <p14:sldId id="448"/>
            <p14:sldId id="402"/>
            <p14:sldId id="4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66"/>
    <a:srgbClr val="F8F8F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665" autoAdjust="0"/>
    <p:restoredTop sz="64925" autoAdjust="0"/>
  </p:normalViewPr>
  <p:slideViewPr>
    <p:cSldViewPr>
      <p:cViewPr varScale="1">
        <p:scale>
          <a:sx n="58" d="100"/>
          <a:sy n="58" d="100"/>
        </p:scale>
        <p:origin x="-2184" y="-90"/>
      </p:cViewPr>
      <p:guideLst>
        <p:guide orient="horz" pos="2160"/>
        <p:guide orient="horz" pos="3744"/>
        <p:guide orient="horz" pos="912"/>
        <p:guide orient="horz" pos="720"/>
        <p:guide orient="horz" pos="4080"/>
        <p:guide orient="horz" pos="1104"/>
        <p:guide orient="horz" pos="3552"/>
        <p:guide pos="2880"/>
        <p:guide pos="5568"/>
        <p:guide pos="192"/>
        <p:guide pos="336"/>
        <p:guide pos="5184"/>
        <p:guide pos="5637"/>
      </p:guideLst>
    </p:cSldViewPr>
  </p:slideViewPr>
  <p:notesTextViewPr>
    <p:cViewPr>
      <p:scale>
        <a:sx n="1" d="1"/>
        <a:sy n="1" d="1"/>
      </p:scale>
      <p:origin x="0" y="0"/>
    </p:cViewPr>
  </p:notesTextViewPr>
  <p:sorterViewPr>
    <p:cViewPr>
      <p:scale>
        <a:sx n="100" d="100"/>
        <a:sy n="100" d="100"/>
      </p:scale>
      <p:origin x="0" y="9114"/>
    </p:cViewPr>
  </p:sorterViewPr>
  <p:notesViewPr>
    <p:cSldViewPr>
      <p:cViewPr varScale="1">
        <p:scale>
          <a:sx n="83" d="100"/>
          <a:sy n="83" d="100"/>
        </p:scale>
        <p:origin x="-38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231DD-42E5-4E1B-B9C2-001BAB110540}" type="doc">
      <dgm:prSet loTypeId="urn:microsoft.com/office/officeart/2005/8/layout/pList2#5" loCatId="list" qsTypeId="urn:microsoft.com/office/officeart/2005/8/quickstyle/simple1" qsCatId="simple" csTypeId="urn:microsoft.com/office/officeart/2005/8/colors/accent0_1" csCatId="mainScheme" phldr="1"/>
      <dgm:spPr/>
    </dgm:pt>
    <dgm:pt modelId="{68719954-96D1-49FE-BC02-2AF92A1F9ED3}">
      <dgm:prSet phldrT="[Text]"/>
      <dgm:spPr>
        <a:solidFill>
          <a:srgbClr val="E98306"/>
        </a:solidFill>
        <a:ln>
          <a:solidFill>
            <a:srgbClr val="E98306"/>
          </a:solidFill>
        </a:ln>
      </dgm:spPr>
      <dgm:t>
        <a:bodyPr/>
        <a:lstStyle/>
        <a:p>
          <a:pPr algn="ctr"/>
          <a:r>
            <a:rPr lang="en-US" dirty="0" smtClean="0">
              <a:solidFill>
                <a:schemeClr val="bg1"/>
              </a:solidFill>
            </a:rPr>
            <a:t>Facilitator</a:t>
          </a:r>
        </a:p>
        <a:p>
          <a:pPr algn="ctr"/>
          <a:r>
            <a:rPr lang="en-US" dirty="0" smtClean="0">
              <a:solidFill>
                <a:schemeClr val="bg1"/>
              </a:solidFill>
            </a:rPr>
            <a:t>Name</a:t>
          </a:r>
        </a:p>
        <a:p>
          <a:pPr algn="ctr"/>
          <a:r>
            <a:rPr lang="en-US" dirty="0" smtClean="0">
              <a:solidFill>
                <a:schemeClr val="bg1"/>
              </a:solidFill>
            </a:rPr>
            <a:t>Title/role</a:t>
          </a:r>
        </a:p>
        <a:p>
          <a:pPr algn="ctr"/>
          <a:r>
            <a:rPr lang="en-US" dirty="0" smtClean="0">
              <a:solidFill>
                <a:schemeClr val="bg1"/>
              </a:solidFill>
            </a:rPr>
            <a:t>Location</a:t>
          </a:r>
          <a:endParaRPr lang="en-US" dirty="0">
            <a:solidFill>
              <a:schemeClr val="bg1"/>
            </a:solidFill>
          </a:endParaRPr>
        </a:p>
      </dgm:t>
    </dgm:pt>
    <dgm:pt modelId="{D1CB21F4-516C-4346-9D8A-CC538D670FF8}" type="parTrans" cxnId="{24E7B8C5-E499-4E33-BEBB-11E6F8CDCE57}">
      <dgm:prSet/>
      <dgm:spPr/>
      <dgm:t>
        <a:bodyPr/>
        <a:lstStyle/>
        <a:p>
          <a:pPr algn="ctr"/>
          <a:endParaRPr lang="en-US"/>
        </a:p>
      </dgm:t>
    </dgm:pt>
    <dgm:pt modelId="{96A16BCB-C3A4-4F41-8E25-FB5F1BFB8C51}" type="sibTrans" cxnId="{24E7B8C5-E499-4E33-BEBB-11E6F8CDCE57}">
      <dgm:prSet/>
      <dgm:spPr/>
      <dgm:t>
        <a:bodyPr/>
        <a:lstStyle/>
        <a:p>
          <a:pPr algn="ctr"/>
          <a:endParaRPr lang="en-US"/>
        </a:p>
      </dgm:t>
    </dgm:pt>
    <dgm:pt modelId="{FCF3448C-7DFC-4556-B7A3-BEBDBF7ECFF2}">
      <dgm:prSet phldrT="[Text]"/>
      <dgm:spPr>
        <a:solidFill>
          <a:srgbClr val="5482AB"/>
        </a:solidFill>
        <a:ln>
          <a:solidFill>
            <a:srgbClr val="5482AB"/>
          </a:solidFill>
        </a:ln>
      </dgm:spPr>
      <dgm:t>
        <a:bodyPr/>
        <a:lstStyle/>
        <a:p>
          <a:pPr algn="ctr"/>
          <a:r>
            <a:rPr lang="en-US" dirty="0" smtClean="0">
              <a:solidFill>
                <a:schemeClr val="bg1"/>
              </a:solidFill>
            </a:rPr>
            <a:t>Producer</a:t>
          </a:r>
        </a:p>
        <a:p>
          <a:pPr algn="ctr"/>
          <a:r>
            <a:rPr lang="en-US" dirty="0" smtClean="0">
              <a:solidFill>
                <a:schemeClr val="bg1"/>
              </a:solidFill>
            </a:rPr>
            <a:t>Name</a:t>
          </a:r>
        </a:p>
        <a:p>
          <a:pPr algn="ctr"/>
          <a:r>
            <a:rPr lang="en-US" dirty="0" smtClean="0">
              <a:solidFill>
                <a:schemeClr val="bg1"/>
              </a:solidFill>
            </a:rPr>
            <a:t>Title/role</a:t>
          </a:r>
        </a:p>
        <a:p>
          <a:pPr algn="ctr"/>
          <a:r>
            <a:rPr lang="en-US" dirty="0" smtClean="0">
              <a:solidFill>
                <a:schemeClr val="bg1"/>
              </a:solidFill>
            </a:rPr>
            <a:t>Location</a:t>
          </a:r>
          <a:endParaRPr lang="en-US" dirty="0">
            <a:solidFill>
              <a:schemeClr val="bg1"/>
            </a:solidFill>
          </a:endParaRPr>
        </a:p>
      </dgm:t>
    </dgm:pt>
    <dgm:pt modelId="{9151A4A3-7331-41AA-8E0F-5013D22F4634}" type="parTrans" cxnId="{F2203004-B2AD-42A0-8117-B4E0B855B9CD}">
      <dgm:prSet/>
      <dgm:spPr/>
      <dgm:t>
        <a:bodyPr/>
        <a:lstStyle/>
        <a:p>
          <a:pPr algn="ctr"/>
          <a:endParaRPr lang="en-US"/>
        </a:p>
      </dgm:t>
    </dgm:pt>
    <dgm:pt modelId="{B48E1878-D12B-4362-BD77-109EAB09A2D1}" type="sibTrans" cxnId="{F2203004-B2AD-42A0-8117-B4E0B855B9CD}">
      <dgm:prSet/>
      <dgm:spPr/>
      <dgm:t>
        <a:bodyPr/>
        <a:lstStyle/>
        <a:p>
          <a:pPr algn="ctr"/>
          <a:endParaRPr lang="en-US"/>
        </a:p>
      </dgm:t>
    </dgm:pt>
    <dgm:pt modelId="{1B982638-0980-4074-91AB-8C21ACC60AD8}" type="pres">
      <dgm:prSet presAssocID="{45C231DD-42E5-4E1B-B9C2-001BAB110540}" presName="Name0" presStyleCnt="0">
        <dgm:presLayoutVars>
          <dgm:dir/>
          <dgm:resizeHandles val="exact"/>
        </dgm:presLayoutVars>
      </dgm:prSet>
      <dgm:spPr/>
    </dgm:pt>
    <dgm:pt modelId="{9D37D6F3-049F-4819-8245-DAB503489827}" type="pres">
      <dgm:prSet presAssocID="{45C231DD-42E5-4E1B-B9C2-001BAB110540}" presName="bkgdShp" presStyleLbl="alignAccFollowNode1" presStyleIdx="0" presStyleCnt="1" custLinFactNeighborX="-1220"/>
      <dgm:spPr>
        <a:solidFill>
          <a:schemeClr val="bg1">
            <a:lumMod val="95000"/>
            <a:alpha val="90000"/>
          </a:schemeClr>
        </a:solidFill>
        <a:ln>
          <a:noFill/>
        </a:ln>
      </dgm:spPr>
    </dgm:pt>
    <dgm:pt modelId="{71AE932B-B2D9-43B1-9FBE-DF2EDB880B96}" type="pres">
      <dgm:prSet presAssocID="{45C231DD-42E5-4E1B-B9C2-001BAB110540}" presName="linComp" presStyleCnt="0"/>
      <dgm:spPr/>
    </dgm:pt>
    <dgm:pt modelId="{76E7DB2D-19C1-4F4F-AB3D-CA4B5E5D2E12}" type="pres">
      <dgm:prSet presAssocID="{68719954-96D1-49FE-BC02-2AF92A1F9ED3}" presName="compNode" presStyleCnt="0"/>
      <dgm:spPr/>
    </dgm:pt>
    <dgm:pt modelId="{863C188E-222F-413E-9B52-AC2C7714F9E9}" type="pres">
      <dgm:prSet presAssocID="{68719954-96D1-49FE-BC02-2AF92A1F9ED3}" presName="node" presStyleLbl="node1" presStyleIdx="0" presStyleCnt="2">
        <dgm:presLayoutVars>
          <dgm:bulletEnabled val="1"/>
        </dgm:presLayoutVars>
      </dgm:prSet>
      <dgm:spPr/>
      <dgm:t>
        <a:bodyPr/>
        <a:lstStyle/>
        <a:p>
          <a:endParaRPr lang="en-US"/>
        </a:p>
      </dgm:t>
    </dgm:pt>
    <dgm:pt modelId="{E924E417-76F4-4E6B-903A-9C4DC7D3F66C}" type="pres">
      <dgm:prSet presAssocID="{68719954-96D1-49FE-BC02-2AF92A1F9ED3}" presName="invisiNode" presStyleLbl="node1" presStyleIdx="0" presStyleCnt="2"/>
      <dgm:spPr/>
    </dgm:pt>
    <dgm:pt modelId="{BA59F247-6B61-48E2-AAE8-A655CE257B35}" type="pres">
      <dgm:prSet presAssocID="{68719954-96D1-49FE-BC02-2AF92A1F9ED3}" presName="imagNode" presStyleLbl="fgImgPlace1" presStyleIdx="0" presStyleCnt="2" custScaleY="136364"/>
      <dgm:spPr>
        <a:ln>
          <a:solidFill>
            <a:srgbClr val="E98306"/>
          </a:solidFill>
        </a:ln>
      </dgm:spPr>
    </dgm:pt>
    <dgm:pt modelId="{BF661F84-12D9-44C0-9AE5-4CE8625A3096}" type="pres">
      <dgm:prSet presAssocID="{96A16BCB-C3A4-4F41-8E25-FB5F1BFB8C51}" presName="sibTrans" presStyleLbl="sibTrans2D1" presStyleIdx="0" presStyleCnt="0"/>
      <dgm:spPr/>
      <dgm:t>
        <a:bodyPr/>
        <a:lstStyle/>
        <a:p>
          <a:endParaRPr lang="en-US"/>
        </a:p>
      </dgm:t>
    </dgm:pt>
    <dgm:pt modelId="{E6B94C33-D50D-442F-92D5-3C2E45AF7661}" type="pres">
      <dgm:prSet presAssocID="{FCF3448C-7DFC-4556-B7A3-BEBDBF7ECFF2}" presName="compNode" presStyleCnt="0"/>
      <dgm:spPr/>
    </dgm:pt>
    <dgm:pt modelId="{15CDAD55-F929-4756-BCFF-A1A96EF41470}" type="pres">
      <dgm:prSet presAssocID="{FCF3448C-7DFC-4556-B7A3-BEBDBF7ECFF2}" presName="node" presStyleLbl="node1" presStyleIdx="1" presStyleCnt="2">
        <dgm:presLayoutVars>
          <dgm:bulletEnabled val="1"/>
        </dgm:presLayoutVars>
      </dgm:prSet>
      <dgm:spPr/>
      <dgm:t>
        <a:bodyPr/>
        <a:lstStyle/>
        <a:p>
          <a:endParaRPr lang="en-US"/>
        </a:p>
      </dgm:t>
    </dgm:pt>
    <dgm:pt modelId="{D67348B3-8EA0-4CE8-BFA5-A2D0BAB42F61}" type="pres">
      <dgm:prSet presAssocID="{FCF3448C-7DFC-4556-B7A3-BEBDBF7ECFF2}" presName="invisiNode" presStyleLbl="node1" presStyleIdx="1" presStyleCnt="2"/>
      <dgm:spPr/>
    </dgm:pt>
    <dgm:pt modelId="{D3E883F6-0E85-4F53-BF94-B9C8F653788C}" type="pres">
      <dgm:prSet presAssocID="{FCF3448C-7DFC-4556-B7A3-BEBDBF7ECFF2}" presName="imagNode" presStyleLbl="fgImgPlace1" presStyleIdx="1" presStyleCnt="2" custScaleY="136364"/>
      <dgm:spPr>
        <a:ln>
          <a:solidFill>
            <a:srgbClr val="5482AB"/>
          </a:solidFill>
        </a:ln>
      </dgm:spPr>
    </dgm:pt>
  </dgm:ptLst>
  <dgm:cxnLst>
    <dgm:cxn modelId="{24E7B8C5-E499-4E33-BEBB-11E6F8CDCE57}" srcId="{45C231DD-42E5-4E1B-B9C2-001BAB110540}" destId="{68719954-96D1-49FE-BC02-2AF92A1F9ED3}" srcOrd="0" destOrd="0" parTransId="{D1CB21F4-516C-4346-9D8A-CC538D670FF8}" sibTransId="{96A16BCB-C3A4-4F41-8E25-FB5F1BFB8C51}"/>
    <dgm:cxn modelId="{F2203004-B2AD-42A0-8117-B4E0B855B9CD}" srcId="{45C231DD-42E5-4E1B-B9C2-001BAB110540}" destId="{FCF3448C-7DFC-4556-B7A3-BEBDBF7ECFF2}" srcOrd="1" destOrd="0" parTransId="{9151A4A3-7331-41AA-8E0F-5013D22F4634}" sibTransId="{B48E1878-D12B-4362-BD77-109EAB09A2D1}"/>
    <dgm:cxn modelId="{8DA547F0-CC8B-4922-86F9-77026FDE42CD}" type="presOf" srcId="{45C231DD-42E5-4E1B-B9C2-001BAB110540}" destId="{1B982638-0980-4074-91AB-8C21ACC60AD8}" srcOrd="0" destOrd="0" presId="urn:microsoft.com/office/officeart/2005/8/layout/pList2#5"/>
    <dgm:cxn modelId="{53A05E89-77A6-4DC1-85A2-FF0943EC967B}" type="presOf" srcId="{FCF3448C-7DFC-4556-B7A3-BEBDBF7ECFF2}" destId="{15CDAD55-F929-4756-BCFF-A1A96EF41470}" srcOrd="0" destOrd="0" presId="urn:microsoft.com/office/officeart/2005/8/layout/pList2#5"/>
    <dgm:cxn modelId="{184375C2-0BB1-4AC6-97F4-92A35A027138}" type="presOf" srcId="{68719954-96D1-49FE-BC02-2AF92A1F9ED3}" destId="{863C188E-222F-413E-9B52-AC2C7714F9E9}" srcOrd="0" destOrd="0" presId="urn:microsoft.com/office/officeart/2005/8/layout/pList2#5"/>
    <dgm:cxn modelId="{E95037A8-7C6E-46A9-8AFB-99298C8EBE7A}" type="presOf" srcId="{96A16BCB-C3A4-4F41-8E25-FB5F1BFB8C51}" destId="{BF661F84-12D9-44C0-9AE5-4CE8625A3096}" srcOrd="0" destOrd="0" presId="urn:microsoft.com/office/officeart/2005/8/layout/pList2#5"/>
    <dgm:cxn modelId="{85E3E759-8738-40C1-B483-3D5A81948181}" type="presParOf" srcId="{1B982638-0980-4074-91AB-8C21ACC60AD8}" destId="{9D37D6F3-049F-4819-8245-DAB503489827}" srcOrd="0" destOrd="0" presId="urn:microsoft.com/office/officeart/2005/8/layout/pList2#5"/>
    <dgm:cxn modelId="{122767B9-F0D4-4927-8AC0-5AFC455C0A08}" type="presParOf" srcId="{1B982638-0980-4074-91AB-8C21ACC60AD8}" destId="{71AE932B-B2D9-43B1-9FBE-DF2EDB880B96}" srcOrd="1" destOrd="0" presId="urn:microsoft.com/office/officeart/2005/8/layout/pList2#5"/>
    <dgm:cxn modelId="{0B81F967-9C52-4CD5-A67A-63B28C4A4130}" type="presParOf" srcId="{71AE932B-B2D9-43B1-9FBE-DF2EDB880B96}" destId="{76E7DB2D-19C1-4F4F-AB3D-CA4B5E5D2E12}" srcOrd="0" destOrd="0" presId="urn:microsoft.com/office/officeart/2005/8/layout/pList2#5"/>
    <dgm:cxn modelId="{B5395596-A740-43EA-AFDA-637D6DAA6D66}" type="presParOf" srcId="{76E7DB2D-19C1-4F4F-AB3D-CA4B5E5D2E12}" destId="{863C188E-222F-413E-9B52-AC2C7714F9E9}" srcOrd="0" destOrd="0" presId="urn:microsoft.com/office/officeart/2005/8/layout/pList2#5"/>
    <dgm:cxn modelId="{C51CFCCB-4012-4D23-B2F7-D912C42DCE23}" type="presParOf" srcId="{76E7DB2D-19C1-4F4F-AB3D-CA4B5E5D2E12}" destId="{E924E417-76F4-4E6B-903A-9C4DC7D3F66C}" srcOrd="1" destOrd="0" presId="urn:microsoft.com/office/officeart/2005/8/layout/pList2#5"/>
    <dgm:cxn modelId="{516DCEBD-43D5-4098-B452-C01B7E00530E}" type="presParOf" srcId="{76E7DB2D-19C1-4F4F-AB3D-CA4B5E5D2E12}" destId="{BA59F247-6B61-48E2-AAE8-A655CE257B35}" srcOrd="2" destOrd="0" presId="urn:microsoft.com/office/officeart/2005/8/layout/pList2#5"/>
    <dgm:cxn modelId="{7CD7B793-96AD-4034-A87F-0A8F115D1499}" type="presParOf" srcId="{71AE932B-B2D9-43B1-9FBE-DF2EDB880B96}" destId="{BF661F84-12D9-44C0-9AE5-4CE8625A3096}" srcOrd="1" destOrd="0" presId="urn:microsoft.com/office/officeart/2005/8/layout/pList2#5"/>
    <dgm:cxn modelId="{2F9435E0-F0A3-4E65-9C94-D30B95E40A63}" type="presParOf" srcId="{71AE932B-B2D9-43B1-9FBE-DF2EDB880B96}" destId="{E6B94C33-D50D-442F-92D5-3C2E45AF7661}" srcOrd="2" destOrd="0" presId="urn:microsoft.com/office/officeart/2005/8/layout/pList2#5"/>
    <dgm:cxn modelId="{499669BE-F955-49BE-A52E-FE40E21BC345}" type="presParOf" srcId="{E6B94C33-D50D-442F-92D5-3C2E45AF7661}" destId="{15CDAD55-F929-4756-BCFF-A1A96EF41470}" srcOrd="0" destOrd="0" presId="urn:microsoft.com/office/officeart/2005/8/layout/pList2#5"/>
    <dgm:cxn modelId="{09A7D7C3-506A-4196-B8DC-75D6F74BE9B4}" type="presParOf" srcId="{E6B94C33-D50D-442F-92D5-3C2E45AF7661}" destId="{D67348B3-8EA0-4CE8-BFA5-A2D0BAB42F61}" srcOrd="1" destOrd="0" presId="urn:microsoft.com/office/officeart/2005/8/layout/pList2#5"/>
    <dgm:cxn modelId="{F8EE5186-45C7-4BB5-AA20-87F8C87CFE5B}" type="presParOf" srcId="{E6B94C33-D50D-442F-92D5-3C2E45AF7661}" destId="{D3E883F6-0E85-4F53-BF94-B9C8F653788C}" srcOrd="2" destOrd="0" presId="urn:microsoft.com/office/officeart/2005/8/layout/pList2#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1CF16-6E9F-4642-97AC-9FC5228A01FD}" type="doc">
      <dgm:prSet loTypeId="urn:microsoft.com/office/officeart/2008/layout/AscendingPictureAccentProcess" loCatId="picture" qsTypeId="urn:microsoft.com/office/officeart/2005/8/quickstyle/3d1" qsCatId="3D" csTypeId="urn:microsoft.com/office/officeart/2005/8/colors/colorful3" csCatId="colorful" phldr="1"/>
      <dgm:spPr/>
      <dgm:t>
        <a:bodyPr/>
        <a:lstStyle/>
        <a:p>
          <a:endParaRPr lang="en-US"/>
        </a:p>
      </dgm:t>
    </dgm:pt>
    <dgm:pt modelId="{F24B48B7-8548-4AC0-9709-2F8B357D1FC5}">
      <dgm:prSet phldrT="[Text]" custT="1"/>
      <dgm:spPr/>
      <dgm:t>
        <a:bodyPr lIns="457200"/>
        <a:lstStyle/>
        <a:p>
          <a:pPr algn="ctr"/>
          <a:r>
            <a:rPr lang="en-US" sz="2400" b="1" dirty="0" smtClean="0"/>
            <a:t>1. The Big Picture</a:t>
          </a:r>
          <a:endParaRPr lang="en-US" sz="2400" b="1" dirty="0"/>
        </a:p>
      </dgm:t>
    </dgm:pt>
    <dgm:pt modelId="{9BA63945-54F0-4081-8342-2328BE22F70E}" type="parTrans" cxnId="{84E34C86-9FD0-4ED6-99D2-27CED3EA3606}">
      <dgm:prSet/>
      <dgm:spPr/>
      <dgm:t>
        <a:bodyPr/>
        <a:lstStyle/>
        <a:p>
          <a:endParaRPr lang="en-US"/>
        </a:p>
      </dgm:t>
    </dgm:pt>
    <dgm:pt modelId="{7FF0B28D-2E13-4E2F-9928-00497AC390A4}" type="sibTrans" cxnId="{84E34C86-9FD0-4ED6-99D2-27CED3EA360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79695F6A-CE60-458E-AE90-0B386D338BD5}">
      <dgm:prSet phldrT="[Text]" custT="1"/>
      <dgm:spPr/>
      <dgm:t>
        <a:bodyPr/>
        <a:lstStyle/>
        <a:p>
          <a:pPr algn="ctr"/>
          <a:r>
            <a:rPr lang="en-US" sz="2400" b="1" dirty="0" smtClean="0"/>
            <a:t>3. Your Plan</a:t>
          </a:r>
          <a:endParaRPr lang="en-US" sz="2400" b="1" dirty="0"/>
        </a:p>
      </dgm:t>
    </dgm:pt>
    <dgm:pt modelId="{8B3B001C-7DA8-4158-A87B-BC958C63F58B}" type="parTrans" cxnId="{A92A607D-56C7-4E94-B534-AD4352F7A29E}">
      <dgm:prSet/>
      <dgm:spPr/>
      <dgm:t>
        <a:bodyPr/>
        <a:lstStyle/>
        <a:p>
          <a:endParaRPr lang="en-US"/>
        </a:p>
      </dgm:t>
    </dgm:pt>
    <dgm:pt modelId="{B2096011-395E-48B6-8D9F-AD10EE09EAE5}" type="sibTrans" cxnId="{A92A607D-56C7-4E94-B534-AD4352F7A29E}">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592" b="-8710"/>
          </a:stretch>
        </a:blipFill>
      </dgm:spPr>
      <dgm:t>
        <a:bodyPr/>
        <a:lstStyle/>
        <a:p>
          <a:endParaRPr lang="en-US"/>
        </a:p>
      </dgm:t>
    </dgm:pt>
    <dgm:pt modelId="{86583946-0FDA-4E20-BBCB-38BECE0D3888}">
      <dgm:prSet phldrT="[Text]" custT="1"/>
      <dgm:spPr/>
      <dgm:t>
        <a:bodyPr/>
        <a:lstStyle/>
        <a:p>
          <a:pPr algn="ctr"/>
          <a:r>
            <a:rPr lang="en-US" sz="2400" b="1" dirty="0" smtClean="0"/>
            <a:t>2. Keys to </a:t>
          </a:r>
          <a:br>
            <a:rPr lang="en-US" sz="2400" b="1" dirty="0" smtClean="0"/>
          </a:br>
          <a:r>
            <a:rPr lang="en-US" sz="2400" b="1" dirty="0" smtClean="0"/>
            <a:t>Your Goal</a:t>
          </a:r>
          <a:endParaRPr lang="en-US" sz="2400" b="1" dirty="0"/>
        </a:p>
      </dgm:t>
    </dgm:pt>
    <dgm:pt modelId="{ED3579D6-2F88-4706-80E7-7A26026F055B}" type="parTrans" cxnId="{01E4AA5F-F107-4D02-8FD6-6A0CE9135498}">
      <dgm:prSet/>
      <dgm:spPr/>
      <dgm:t>
        <a:bodyPr/>
        <a:lstStyle/>
        <a:p>
          <a:endParaRPr lang="en-US"/>
        </a:p>
      </dgm:t>
    </dgm:pt>
    <dgm:pt modelId="{364F60D9-5758-4F34-8C85-54B0641BE3F8}" type="sibTrans" cxnId="{01E4AA5F-F107-4D02-8FD6-6A0CE91354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0F9F1B1C-8B7A-4AE5-BC60-B688117508AC}" type="pres">
      <dgm:prSet presAssocID="{7AD1CF16-6E9F-4642-97AC-9FC5228A01FD}" presName="Name0" presStyleCnt="0">
        <dgm:presLayoutVars>
          <dgm:chMax val="7"/>
          <dgm:chPref val="7"/>
          <dgm:dir/>
        </dgm:presLayoutVars>
      </dgm:prSet>
      <dgm:spPr/>
      <dgm:t>
        <a:bodyPr/>
        <a:lstStyle/>
        <a:p>
          <a:endParaRPr lang="en-US"/>
        </a:p>
      </dgm:t>
    </dgm:pt>
    <dgm:pt modelId="{82731AEB-276C-4E7B-8895-22EED33C7C64}" type="pres">
      <dgm:prSet presAssocID="{7AD1CF16-6E9F-4642-97AC-9FC5228A01FD}" presName="dot1" presStyleLbl="alignNode1" presStyleIdx="0" presStyleCnt="12"/>
      <dgm:spPr/>
      <dgm:t>
        <a:bodyPr/>
        <a:lstStyle/>
        <a:p>
          <a:endParaRPr lang="en-US"/>
        </a:p>
      </dgm:t>
    </dgm:pt>
    <dgm:pt modelId="{1FD68A8A-FA5C-4EAC-AAC9-E678B11818B9}" type="pres">
      <dgm:prSet presAssocID="{7AD1CF16-6E9F-4642-97AC-9FC5228A01FD}" presName="dot2" presStyleLbl="alignNode1" presStyleIdx="1" presStyleCnt="12"/>
      <dgm:spPr/>
      <dgm:t>
        <a:bodyPr/>
        <a:lstStyle/>
        <a:p>
          <a:endParaRPr lang="en-US"/>
        </a:p>
      </dgm:t>
    </dgm:pt>
    <dgm:pt modelId="{D1E12372-7B24-4DDD-B4CE-1E09D6A75BD1}" type="pres">
      <dgm:prSet presAssocID="{7AD1CF16-6E9F-4642-97AC-9FC5228A01FD}" presName="dot3" presStyleLbl="alignNode1" presStyleIdx="2" presStyleCnt="12"/>
      <dgm:spPr/>
      <dgm:t>
        <a:bodyPr/>
        <a:lstStyle/>
        <a:p>
          <a:endParaRPr lang="en-US"/>
        </a:p>
      </dgm:t>
    </dgm:pt>
    <dgm:pt modelId="{2DA44519-E8D0-426D-8E39-458580F56A51}" type="pres">
      <dgm:prSet presAssocID="{7AD1CF16-6E9F-4642-97AC-9FC5228A01FD}" presName="dot4" presStyleLbl="alignNode1" presStyleIdx="3" presStyleCnt="12"/>
      <dgm:spPr/>
      <dgm:t>
        <a:bodyPr/>
        <a:lstStyle/>
        <a:p>
          <a:endParaRPr lang="en-US"/>
        </a:p>
      </dgm:t>
    </dgm:pt>
    <dgm:pt modelId="{3AB59444-8057-4E40-AEC1-FD9B5A731B1B}" type="pres">
      <dgm:prSet presAssocID="{7AD1CF16-6E9F-4642-97AC-9FC5228A01FD}" presName="dot5" presStyleLbl="alignNode1" presStyleIdx="4" presStyleCnt="12"/>
      <dgm:spPr/>
      <dgm:t>
        <a:bodyPr/>
        <a:lstStyle/>
        <a:p>
          <a:endParaRPr lang="en-US"/>
        </a:p>
      </dgm:t>
    </dgm:pt>
    <dgm:pt modelId="{1B990757-85B8-4965-857C-2E2F1DC4DC2E}" type="pres">
      <dgm:prSet presAssocID="{7AD1CF16-6E9F-4642-97AC-9FC5228A01FD}" presName="dotArrow1" presStyleLbl="alignNode1" presStyleIdx="5" presStyleCnt="12"/>
      <dgm:spPr/>
      <dgm:t>
        <a:bodyPr/>
        <a:lstStyle/>
        <a:p>
          <a:endParaRPr lang="en-US"/>
        </a:p>
      </dgm:t>
    </dgm:pt>
    <dgm:pt modelId="{08B8C0CA-0235-4287-996D-3F5B1CBEE533}" type="pres">
      <dgm:prSet presAssocID="{7AD1CF16-6E9F-4642-97AC-9FC5228A01FD}" presName="dotArrow2" presStyleLbl="alignNode1" presStyleIdx="6" presStyleCnt="12"/>
      <dgm:spPr/>
      <dgm:t>
        <a:bodyPr/>
        <a:lstStyle/>
        <a:p>
          <a:endParaRPr lang="en-US"/>
        </a:p>
      </dgm:t>
    </dgm:pt>
    <dgm:pt modelId="{0D7D47C5-B8A9-4E30-B7AB-F2DF90E7437C}" type="pres">
      <dgm:prSet presAssocID="{7AD1CF16-6E9F-4642-97AC-9FC5228A01FD}" presName="dotArrow3" presStyleLbl="alignNode1" presStyleIdx="7" presStyleCnt="12"/>
      <dgm:spPr/>
      <dgm:t>
        <a:bodyPr/>
        <a:lstStyle/>
        <a:p>
          <a:endParaRPr lang="en-US"/>
        </a:p>
      </dgm:t>
    </dgm:pt>
    <dgm:pt modelId="{30764112-0000-4EF0-B230-51E8E01927E1}" type="pres">
      <dgm:prSet presAssocID="{7AD1CF16-6E9F-4642-97AC-9FC5228A01FD}" presName="dotArrow4" presStyleLbl="alignNode1" presStyleIdx="8" presStyleCnt="12"/>
      <dgm:spPr/>
      <dgm:t>
        <a:bodyPr/>
        <a:lstStyle/>
        <a:p>
          <a:endParaRPr lang="en-US"/>
        </a:p>
      </dgm:t>
    </dgm:pt>
    <dgm:pt modelId="{5B0C446C-631A-4E6F-92C3-525969B9219D}" type="pres">
      <dgm:prSet presAssocID="{7AD1CF16-6E9F-4642-97AC-9FC5228A01FD}" presName="dotArrow5" presStyleLbl="alignNode1" presStyleIdx="9" presStyleCnt="12"/>
      <dgm:spPr/>
      <dgm:t>
        <a:bodyPr/>
        <a:lstStyle/>
        <a:p>
          <a:endParaRPr lang="en-US"/>
        </a:p>
      </dgm:t>
    </dgm:pt>
    <dgm:pt modelId="{3CFBB4E5-CDFD-4D11-9AFE-2D6582C1E179}" type="pres">
      <dgm:prSet presAssocID="{7AD1CF16-6E9F-4642-97AC-9FC5228A01FD}" presName="dotArrow6" presStyleLbl="alignNode1" presStyleIdx="10" presStyleCnt="12"/>
      <dgm:spPr/>
      <dgm:t>
        <a:bodyPr/>
        <a:lstStyle/>
        <a:p>
          <a:endParaRPr lang="en-US"/>
        </a:p>
      </dgm:t>
    </dgm:pt>
    <dgm:pt modelId="{0092C739-F96A-4FF3-B375-1E71CB805D1A}" type="pres">
      <dgm:prSet presAssocID="{7AD1CF16-6E9F-4642-97AC-9FC5228A01FD}" presName="dotArrow7" presStyleLbl="alignNode1" presStyleIdx="11" presStyleCnt="12"/>
      <dgm:spPr/>
      <dgm:t>
        <a:bodyPr/>
        <a:lstStyle/>
        <a:p>
          <a:endParaRPr lang="en-US"/>
        </a:p>
      </dgm:t>
    </dgm:pt>
    <dgm:pt modelId="{D01A2792-FC08-4B8C-8D74-6C2A9BEEA0D3}" type="pres">
      <dgm:prSet presAssocID="{F24B48B7-8548-4AC0-9709-2F8B357D1FC5}" presName="parTx1" presStyleLbl="node1" presStyleIdx="0" presStyleCnt="3"/>
      <dgm:spPr/>
      <dgm:t>
        <a:bodyPr/>
        <a:lstStyle/>
        <a:p>
          <a:endParaRPr lang="en-US"/>
        </a:p>
      </dgm:t>
    </dgm:pt>
    <dgm:pt modelId="{B74CE867-BCFC-49DC-8DCF-2627E60C3E79}" type="pres">
      <dgm:prSet presAssocID="{7FF0B28D-2E13-4E2F-9928-00497AC390A4}" presName="picture1" presStyleCnt="0"/>
      <dgm:spPr/>
      <dgm:t>
        <a:bodyPr/>
        <a:lstStyle/>
        <a:p>
          <a:endParaRPr lang="en-US"/>
        </a:p>
      </dgm:t>
    </dgm:pt>
    <dgm:pt modelId="{B969ECCB-8A51-4480-AE5F-5BC1E78783A3}" type="pres">
      <dgm:prSet presAssocID="{7FF0B28D-2E13-4E2F-9928-00497AC390A4}" presName="imageRepeatNode" presStyleLbl="fgImgPlace1" presStyleIdx="0" presStyleCnt="3"/>
      <dgm:spPr/>
      <dgm:t>
        <a:bodyPr/>
        <a:lstStyle/>
        <a:p>
          <a:endParaRPr lang="en-US"/>
        </a:p>
      </dgm:t>
    </dgm:pt>
    <dgm:pt modelId="{6D546B9A-C1D7-4132-AF74-28D1E02A81CC}" type="pres">
      <dgm:prSet presAssocID="{86583946-0FDA-4E20-BBCB-38BECE0D3888}" presName="parTx2" presStyleLbl="node1" presStyleIdx="1" presStyleCnt="3"/>
      <dgm:spPr/>
      <dgm:t>
        <a:bodyPr/>
        <a:lstStyle/>
        <a:p>
          <a:endParaRPr lang="en-US"/>
        </a:p>
      </dgm:t>
    </dgm:pt>
    <dgm:pt modelId="{2D504CEE-F64B-4465-8E25-6322EE1BE208}" type="pres">
      <dgm:prSet presAssocID="{364F60D9-5758-4F34-8C85-54B0641BE3F8}" presName="picture2" presStyleCnt="0"/>
      <dgm:spPr/>
      <dgm:t>
        <a:bodyPr/>
        <a:lstStyle/>
        <a:p>
          <a:endParaRPr lang="en-US"/>
        </a:p>
      </dgm:t>
    </dgm:pt>
    <dgm:pt modelId="{6DCB16B5-E33F-4DD4-B16F-840A95FB8D22}" type="pres">
      <dgm:prSet presAssocID="{364F60D9-5758-4F34-8C85-54B0641BE3F8}" presName="imageRepeatNode" presStyleLbl="fgImgPlace1" presStyleIdx="1" presStyleCnt="3"/>
      <dgm:spPr/>
      <dgm:t>
        <a:bodyPr/>
        <a:lstStyle/>
        <a:p>
          <a:endParaRPr lang="en-US"/>
        </a:p>
      </dgm:t>
    </dgm:pt>
    <dgm:pt modelId="{9903AE4C-E15D-4624-A163-2BE0CC01EC00}" type="pres">
      <dgm:prSet presAssocID="{79695F6A-CE60-458E-AE90-0B386D338BD5}" presName="parTx3" presStyleLbl="node1" presStyleIdx="2" presStyleCnt="3"/>
      <dgm:spPr/>
      <dgm:t>
        <a:bodyPr/>
        <a:lstStyle/>
        <a:p>
          <a:endParaRPr lang="en-US"/>
        </a:p>
      </dgm:t>
    </dgm:pt>
    <dgm:pt modelId="{2D6BD464-138A-43D9-AD72-9E228DDB9219}" type="pres">
      <dgm:prSet presAssocID="{B2096011-395E-48B6-8D9F-AD10EE09EAE5}" presName="picture3" presStyleCnt="0"/>
      <dgm:spPr/>
      <dgm:t>
        <a:bodyPr/>
        <a:lstStyle/>
        <a:p>
          <a:endParaRPr lang="en-US"/>
        </a:p>
      </dgm:t>
    </dgm:pt>
    <dgm:pt modelId="{BFC3EA64-81D7-459D-B7A5-96D5E841B7A1}" type="pres">
      <dgm:prSet presAssocID="{B2096011-395E-48B6-8D9F-AD10EE09EAE5}" presName="imageRepeatNode" presStyleLbl="fgImgPlace1" presStyleIdx="2" presStyleCnt="3"/>
      <dgm:spPr/>
      <dgm:t>
        <a:bodyPr/>
        <a:lstStyle/>
        <a:p>
          <a:endParaRPr lang="en-US"/>
        </a:p>
      </dgm:t>
    </dgm:pt>
  </dgm:ptLst>
  <dgm:cxnLst>
    <dgm:cxn modelId="{84E34C86-9FD0-4ED6-99D2-27CED3EA3606}" srcId="{7AD1CF16-6E9F-4642-97AC-9FC5228A01FD}" destId="{F24B48B7-8548-4AC0-9709-2F8B357D1FC5}" srcOrd="0" destOrd="0" parTransId="{9BA63945-54F0-4081-8342-2328BE22F70E}" sibTransId="{7FF0B28D-2E13-4E2F-9928-00497AC390A4}"/>
    <dgm:cxn modelId="{D1830F42-2112-478E-BAC8-3DFE734F9CF8}" type="presOf" srcId="{364F60D9-5758-4F34-8C85-54B0641BE3F8}" destId="{6DCB16B5-E33F-4DD4-B16F-840A95FB8D22}" srcOrd="0" destOrd="0" presId="urn:microsoft.com/office/officeart/2008/layout/AscendingPictureAccentProcess"/>
    <dgm:cxn modelId="{01E4AA5F-F107-4D02-8FD6-6A0CE9135498}" srcId="{7AD1CF16-6E9F-4642-97AC-9FC5228A01FD}" destId="{86583946-0FDA-4E20-BBCB-38BECE0D3888}" srcOrd="1" destOrd="0" parTransId="{ED3579D6-2F88-4706-80E7-7A26026F055B}" sibTransId="{364F60D9-5758-4F34-8C85-54B0641BE3F8}"/>
    <dgm:cxn modelId="{626AC34E-74A3-4966-A255-838CC1105E72}" type="presOf" srcId="{F24B48B7-8548-4AC0-9709-2F8B357D1FC5}" destId="{D01A2792-FC08-4B8C-8D74-6C2A9BEEA0D3}" srcOrd="0" destOrd="0" presId="urn:microsoft.com/office/officeart/2008/layout/AscendingPictureAccentProcess"/>
    <dgm:cxn modelId="{8564577C-7970-4E62-84AB-333C41B61F34}" type="presOf" srcId="{79695F6A-CE60-458E-AE90-0B386D338BD5}" destId="{9903AE4C-E15D-4624-A163-2BE0CC01EC00}" srcOrd="0" destOrd="0" presId="urn:microsoft.com/office/officeart/2008/layout/AscendingPictureAccentProcess"/>
    <dgm:cxn modelId="{074A9650-B6DC-4EB9-910A-6134FD4F71B1}" type="presOf" srcId="{7AD1CF16-6E9F-4642-97AC-9FC5228A01FD}" destId="{0F9F1B1C-8B7A-4AE5-BC60-B688117508AC}" srcOrd="0" destOrd="0" presId="urn:microsoft.com/office/officeart/2008/layout/AscendingPictureAccentProcess"/>
    <dgm:cxn modelId="{94CDC5E1-1D52-45A2-8656-8A163A41A724}" type="presOf" srcId="{7FF0B28D-2E13-4E2F-9928-00497AC390A4}" destId="{B969ECCB-8A51-4480-AE5F-5BC1E78783A3}" srcOrd="0" destOrd="0" presId="urn:microsoft.com/office/officeart/2008/layout/AscendingPictureAccentProcess"/>
    <dgm:cxn modelId="{D3288AFA-5A1F-46FA-ACDD-5DA19F6D54DB}" type="presOf" srcId="{B2096011-395E-48B6-8D9F-AD10EE09EAE5}" destId="{BFC3EA64-81D7-459D-B7A5-96D5E841B7A1}" srcOrd="0" destOrd="0" presId="urn:microsoft.com/office/officeart/2008/layout/AscendingPictureAccentProcess"/>
    <dgm:cxn modelId="{A92A607D-56C7-4E94-B534-AD4352F7A29E}" srcId="{7AD1CF16-6E9F-4642-97AC-9FC5228A01FD}" destId="{79695F6A-CE60-458E-AE90-0B386D338BD5}" srcOrd="2" destOrd="0" parTransId="{8B3B001C-7DA8-4158-A87B-BC958C63F58B}" sibTransId="{B2096011-395E-48B6-8D9F-AD10EE09EAE5}"/>
    <dgm:cxn modelId="{4DEE0592-3A1B-418C-812C-385BDECF9E4B}" type="presOf" srcId="{86583946-0FDA-4E20-BBCB-38BECE0D3888}" destId="{6D546B9A-C1D7-4132-AF74-28D1E02A81CC}" srcOrd="0" destOrd="0" presId="urn:microsoft.com/office/officeart/2008/layout/AscendingPictureAccentProcess"/>
    <dgm:cxn modelId="{01F137F1-0CE2-4FA1-86A9-7510DEF0365B}" type="presParOf" srcId="{0F9F1B1C-8B7A-4AE5-BC60-B688117508AC}" destId="{82731AEB-276C-4E7B-8895-22EED33C7C64}" srcOrd="0" destOrd="0" presId="urn:microsoft.com/office/officeart/2008/layout/AscendingPictureAccentProcess"/>
    <dgm:cxn modelId="{C2B6BC67-2586-4B8D-AB92-9726927CC1EA}" type="presParOf" srcId="{0F9F1B1C-8B7A-4AE5-BC60-B688117508AC}" destId="{1FD68A8A-FA5C-4EAC-AAC9-E678B11818B9}" srcOrd="1" destOrd="0" presId="urn:microsoft.com/office/officeart/2008/layout/AscendingPictureAccentProcess"/>
    <dgm:cxn modelId="{DCD2738C-DFB6-4F11-8E4B-AB3EBC29FEF1}" type="presParOf" srcId="{0F9F1B1C-8B7A-4AE5-BC60-B688117508AC}" destId="{D1E12372-7B24-4DDD-B4CE-1E09D6A75BD1}" srcOrd="2" destOrd="0" presId="urn:microsoft.com/office/officeart/2008/layout/AscendingPictureAccentProcess"/>
    <dgm:cxn modelId="{79CA1BA7-5477-459F-B0C9-B489E024E96E}" type="presParOf" srcId="{0F9F1B1C-8B7A-4AE5-BC60-B688117508AC}" destId="{2DA44519-E8D0-426D-8E39-458580F56A51}" srcOrd="3" destOrd="0" presId="urn:microsoft.com/office/officeart/2008/layout/AscendingPictureAccentProcess"/>
    <dgm:cxn modelId="{CCEEFC2B-92BC-4F3C-8D48-A135D58A91D9}" type="presParOf" srcId="{0F9F1B1C-8B7A-4AE5-BC60-B688117508AC}" destId="{3AB59444-8057-4E40-AEC1-FD9B5A731B1B}" srcOrd="4" destOrd="0" presId="urn:microsoft.com/office/officeart/2008/layout/AscendingPictureAccentProcess"/>
    <dgm:cxn modelId="{53F326C1-9E8A-42A7-A2A0-EEE1DDB20CD8}" type="presParOf" srcId="{0F9F1B1C-8B7A-4AE5-BC60-B688117508AC}" destId="{1B990757-85B8-4965-857C-2E2F1DC4DC2E}" srcOrd="5" destOrd="0" presId="urn:microsoft.com/office/officeart/2008/layout/AscendingPictureAccentProcess"/>
    <dgm:cxn modelId="{19AF2681-C6FE-4B0E-8DC7-806B01AA6535}" type="presParOf" srcId="{0F9F1B1C-8B7A-4AE5-BC60-B688117508AC}" destId="{08B8C0CA-0235-4287-996D-3F5B1CBEE533}" srcOrd="6" destOrd="0" presId="urn:microsoft.com/office/officeart/2008/layout/AscendingPictureAccentProcess"/>
    <dgm:cxn modelId="{D2BBB7E2-F446-4962-A399-D92FCD30AF6A}" type="presParOf" srcId="{0F9F1B1C-8B7A-4AE5-BC60-B688117508AC}" destId="{0D7D47C5-B8A9-4E30-B7AB-F2DF90E7437C}" srcOrd="7" destOrd="0" presId="urn:microsoft.com/office/officeart/2008/layout/AscendingPictureAccentProcess"/>
    <dgm:cxn modelId="{267A917B-75DD-4064-84D4-9FE547DD5449}" type="presParOf" srcId="{0F9F1B1C-8B7A-4AE5-BC60-B688117508AC}" destId="{30764112-0000-4EF0-B230-51E8E01927E1}" srcOrd="8" destOrd="0" presId="urn:microsoft.com/office/officeart/2008/layout/AscendingPictureAccentProcess"/>
    <dgm:cxn modelId="{93F0433B-31AE-4019-9909-CF356135EA44}" type="presParOf" srcId="{0F9F1B1C-8B7A-4AE5-BC60-B688117508AC}" destId="{5B0C446C-631A-4E6F-92C3-525969B9219D}" srcOrd="9" destOrd="0" presId="urn:microsoft.com/office/officeart/2008/layout/AscendingPictureAccentProcess"/>
    <dgm:cxn modelId="{492B2E44-D3FD-42AC-9565-4D95483C267E}" type="presParOf" srcId="{0F9F1B1C-8B7A-4AE5-BC60-B688117508AC}" destId="{3CFBB4E5-CDFD-4D11-9AFE-2D6582C1E179}" srcOrd="10" destOrd="0" presId="urn:microsoft.com/office/officeart/2008/layout/AscendingPictureAccentProcess"/>
    <dgm:cxn modelId="{7103477F-E084-4C89-A72D-6822D71A284D}" type="presParOf" srcId="{0F9F1B1C-8B7A-4AE5-BC60-B688117508AC}" destId="{0092C739-F96A-4FF3-B375-1E71CB805D1A}" srcOrd="11" destOrd="0" presId="urn:microsoft.com/office/officeart/2008/layout/AscendingPictureAccentProcess"/>
    <dgm:cxn modelId="{2263B980-290C-4D88-AA46-C9FE5CBA4C3F}" type="presParOf" srcId="{0F9F1B1C-8B7A-4AE5-BC60-B688117508AC}" destId="{D01A2792-FC08-4B8C-8D74-6C2A9BEEA0D3}" srcOrd="12" destOrd="0" presId="urn:microsoft.com/office/officeart/2008/layout/AscendingPictureAccentProcess"/>
    <dgm:cxn modelId="{F339EACE-FC3E-4BE8-96D5-FB7E39D021AC}" type="presParOf" srcId="{0F9F1B1C-8B7A-4AE5-BC60-B688117508AC}" destId="{B74CE867-BCFC-49DC-8DCF-2627E60C3E79}" srcOrd="13" destOrd="0" presId="urn:microsoft.com/office/officeart/2008/layout/AscendingPictureAccentProcess"/>
    <dgm:cxn modelId="{B51C5F5E-258F-4A2F-B0FF-E1E869C44062}" type="presParOf" srcId="{B74CE867-BCFC-49DC-8DCF-2627E60C3E79}" destId="{B969ECCB-8A51-4480-AE5F-5BC1E78783A3}" srcOrd="0" destOrd="0" presId="urn:microsoft.com/office/officeart/2008/layout/AscendingPictureAccentProcess"/>
    <dgm:cxn modelId="{6A472F97-3084-4C90-AC2C-80B5FEF0C3BF}" type="presParOf" srcId="{0F9F1B1C-8B7A-4AE5-BC60-B688117508AC}" destId="{6D546B9A-C1D7-4132-AF74-28D1E02A81CC}" srcOrd="14" destOrd="0" presId="urn:microsoft.com/office/officeart/2008/layout/AscendingPictureAccentProcess"/>
    <dgm:cxn modelId="{8D3DC6C5-6C4B-4D06-AB64-DDBBE2B36360}" type="presParOf" srcId="{0F9F1B1C-8B7A-4AE5-BC60-B688117508AC}" destId="{2D504CEE-F64B-4465-8E25-6322EE1BE208}" srcOrd="15" destOrd="0" presId="urn:microsoft.com/office/officeart/2008/layout/AscendingPictureAccentProcess"/>
    <dgm:cxn modelId="{2742F84F-1F49-49B3-9BC7-38441A2BD316}" type="presParOf" srcId="{2D504CEE-F64B-4465-8E25-6322EE1BE208}" destId="{6DCB16B5-E33F-4DD4-B16F-840A95FB8D22}" srcOrd="0" destOrd="0" presId="urn:microsoft.com/office/officeart/2008/layout/AscendingPictureAccentProcess"/>
    <dgm:cxn modelId="{4966FACF-78E8-4F98-9D42-15F8718424EC}" type="presParOf" srcId="{0F9F1B1C-8B7A-4AE5-BC60-B688117508AC}" destId="{9903AE4C-E15D-4624-A163-2BE0CC01EC00}" srcOrd="16" destOrd="0" presId="urn:microsoft.com/office/officeart/2008/layout/AscendingPictureAccentProcess"/>
    <dgm:cxn modelId="{CC95F704-3189-4DEA-B7D7-7762254BC529}" type="presParOf" srcId="{0F9F1B1C-8B7A-4AE5-BC60-B688117508AC}" destId="{2D6BD464-138A-43D9-AD72-9E228DDB9219}" srcOrd="17" destOrd="0" presId="urn:microsoft.com/office/officeart/2008/layout/AscendingPictureAccentProcess"/>
    <dgm:cxn modelId="{77E3D8DE-63B6-45F9-9CC4-473C1A879C44}" type="presParOf" srcId="{2D6BD464-138A-43D9-AD72-9E228DDB9219}" destId="{BFC3EA64-81D7-459D-B7A5-96D5E841B7A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D1CF16-6E9F-4642-97AC-9FC5228A01FD}" type="doc">
      <dgm:prSet loTypeId="urn:microsoft.com/office/officeart/2008/layout/AscendingPictureAccentProcess" loCatId="picture" qsTypeId="urn:microsoft.com/office/officeart/2005/8/quickstyle/3d1" qsCatId="3D" csTypeId="urn:microsoft.com/office/officeart/2005/8/colors/colorful3" csCatId="colorful" phldr="1"/>
      <dgm:spPr/>
      <dgm:t>
        <a:bodyPr/>
        <a:lstStyle/>
        <a:p>
          <a:endParaRPr lang="en-US"/>
        </a:p>
      </dgm:t>
    </dgm:pt>
    <dgm:pt modelId="{F24B48B7-8548-4AC0-9709-2F8B357D1FC5}">
      <dgm:prSet phldrT="[Text]" custT="1"/>
      <dgm:spPr/>
      <dgm:t>
        <a:bodyPr lIns="457200"/>
        <a:lstStyle/>
        <a:p>
          <a:pPr algn="ctr"/>
          <a:r>
            <a:rPr lang="en-US" sz="2400" b="1" dirty="0" smtClean="0"/>
            <a:t>The Big Picture</a:t>
          </a:r>
          <a:endParaRPr lang="en-US" sz="2400" b="1" dirty="0"/>
        </a:p>
      </dgm:t>
    </dgm:pt>
    <dgm:pt modelId="{9BA63945-54F0-4081-8342-2328BE22F70E}" type="parTrans" cxnId="{84E34C86-9FD0-4ED6-99D2-27CED3EA3606}">
      <dgm:prSet/>
      <dgm:spPr/>
      <dgm:t>
        <a:bodyPr/>
        <a:lstStyle/>
        <a:p>
          <a:endParaRPr lang="en-US"/>
        </a:p>
      </dgm:t>
    </dgm:pt>
    <dgm:pt modelId="{7FF0B28D-2E13-4E2F-9928-00497AC390A4}" type="sibTrans" cxnId="{84E34C86-9FD0-4ED6-99D2-27CED3EA360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79695F6A-CE60-458E-AE90-0B386D338BD5}">
      <dgm:prSet phldrT="[Text]" custT="1"/>
      <dgm:spPr>
        <a:solidFill>
          <a:schemeClr val="bg1">
            <a:lumMod val="75000"/>
          </a:schemeClr>
        </a:solidFill>
      </dgm:spPr>
      <dgm:t>
        <a:bodyPr/>
        <a:lstStyle/>
        <a:p>
          <a:pPr algn="ctr"/>
          <a:r>
            <a:rPr lang="en-US" sz="2400" b="1" dirty="0" smtClean="0"/>
            <a:t>Your Plan</a:t>
          </a:r>
          <a:endParaRPr lang="en-US" sz="2400" b="1" dirty="0"/>
        </a:p>
      </dgm:t>
    </dgm:pt>
    <dgm:pt modelId="{8B3B001C-7DA8-4158-A87B-BC958C63F58B}" type="parTrans" cxnId="{A92A607D-56C7-4E94-B534-AD4352F7A29E}">
      <dgm:prSet/>
      <dgm:spPr/>
      <dgm:t>
        <a:bodyPr/>
        <a:lstStyle/>
        <a:p>
          <a:endParaRPr lang="en-US"/>
        </a:p>
      </dgm:t>
    </dgm:pt>
    <dgm:pt modelId="{B2096011-395E-48B6-8D9F-AD10EE09EAE5}" type="sibTrans" cxnId="{A92A607D-56C7-4E94-B534-AD4352F7A29E}">
      <dgm:prSet/>
      <dgm:spPr>
        <a:blipFill dpi="0" rotWithShape="1">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592" b="-8710"/>
          </a:stretch>
        </a:blipFill>
      </dgm:spPr>
      <dgm:t>
        <a:bodyPr/>
        <a:lstStyle/>
        <a:p>
          <a:endParaRPr lang="en-US"/>
        </a:p>
      </dgm:t>
    </dgm:pt>
    <dgm:pt modelId="{86583946-0FDA-4E20-BBCB-38BECE0D3888}">
      <dgm:prSet phldrT="[Text]" custT="1"/>
      <dgm:spPr>
        <a:solidFill>
          <a:schemeClr val="bg1">
            <a:lumMod val="75000"/>
          </a:schemeClr>
        </a:solidFill>
      </dgm:spPr>
      <dgm:t>
        <a:bodyPr/>
        <a:lstStyle/>
        <a:p>
          <a:pPr algn="ctr"/>
          <a:r>
            <a:rPr lang="en-US" sz="2400" b="1" dirty="0" smtClean="0"/>
            <a:t>Keys to </a:t>
          </a:r>
          <a:br>
            <a:rPr lang="en-US" sz="2400" b="1" dirty="0" smtClean="0"/>
          </a:br>
          <a:r>
            <a:rPr lang="en-US" sz="2400" b="1" dirty="0" smtClean="0"/>
            <a:t>Your Goal</a:t>
          </a:r>
          <a:endParaRPr lang="en-US" sz="2400" b="1" dirty="0"/>
        </a:p>
      </dgm:t>
    </dgm:pt>
    <dgm:pt modelId="{ED3579D6-2F88-4706-80E7-7A26026F055B}" type="parTrans" cxnId="{01E4AA5F-F107-4D02-8FD6-6A0CE9135498}">
      <dgm:prSet/>
      <dgm:spPr/>
      <dgm:t>
        <a:bodyPr/>
        <a:lstStyle/>
        <a:p>
          <a:endParaRPr lang="en-US"/>
        </a:p>
      </dgm:t>
    </dgm:pt>
    <dgm:pt modelId="{364F60D9-5758-4F34-8C85-54B0641BE3F8}" type="sibTrans" cxnId="{01E4AA5F-F107-4D02-8FD6-6A0CE9135498}">
      <dgm:prSet/>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0F9F1B1C-8B7A-4AE5-BC60-B688117508AC}" type="pres">
      <dgm:prSet presAssocID="{7AD1CF16-6E9F-4642-97AC-9FC5228A01FD}" presName="Name0" presStyleCnt="0">
        <dgm:presLayoutVars>
          <dgm:chMax val="7"/>
          <dgm:chPref val="7"/>
          <dgm:dir/>
        </dgm:presLayoutVars>
      </dgm:prSet>
      <dgm:spPr/>
      <dgm:t>
        <a:bodyPr/>
        <a:lstStyle/>
        <a:p>
          <a:endParaRPr lang="en-US"/>
        </a:p>
      </dgm:t>
    </dgm:pt>
    <dgm:pt modelId="{82731AEB-276C-4E7B-8895-22EED33C7C64}" type="pres">
      <dgm:prSet presAssocID="{7AD1CF16-6E9F-4642-97AC-9FC5228A01FD}" presName="dot1" presStyleLbl="alignNode1" presStyleIdx="0" presStyleCnt="12"/>
      <dgm:spPr/>
      <dgm:t>
        <a:bodyPr/>
        <a:lstStyle/>
        <a:p>
          <a:endParaRPr lang="en-US"/>
        </a:p>
      </dgm:t>
    </dgm:pt>
    <dgm:pt modelId="{1FD68A8A-FA5C-4EAC-AAC9-E678B11818B9}" type="pres">
      <dgm:prSet presAssocID="{7AD1CF16-6E9F-4642-97AC-9FC5228A01FD}" presName="dot2" presStyleLbl="alignNode1" presStyleIdx="1" presStyleCnt="12"/>
      <dgm:spPr/>
      <dgm:t>
        <a:bodyPr/>
        <a:lstStyle/>
        <a:p>
          <a:endParaRPr lang="en-US"/>
        </a:p>
      </dgm:t>
    </dgm:pt>
    <dgm:pt modelId="{D1E12372-7B24-4DDD-B4CE-1E09D6A75BD1}" type="pres">
      <dgm:prSet presAssocID="{7AD1CF16-6E9F-4642-97AC-9FC5228A01FD}" presName="dot3" presStyleLbl="alignNode1" presStyleIdx="2" presStyleCnt="12"/>
      <dgm:spPr/>
      <dgm:t>
        <a:bodyPr/>
        <a:lstStyle/>
        <a:p>
          <a:endParaRPr lang="en-US"/>
        </a:p>
      </dgm:t>
    </dgm:pt>
    <dgm:pt modelId="{2DA44519-E8D0-426D-8E39-458580F56A51}" type="pres">
      <dgm:prSet presAssocID="{7AD1CF16-6E9F-4642-97AC-9FC5228A01FD}" presName="dot4" presStyleLbl="alignNode1" presStyleIdx="3" presStyleCnt="12"/>
      <dgm:spPr/>
      <dgm:t>
        <a:bodyPr/>
        <a:lstStyle/>
        <a:p>
          <a:endParaRPr lang="en-US"/>
        </a:p>
      </dgm:t>
    </dgm:pt>
    <dgm:pt modelId="{3AB59444-8057-4E40-AEC1-FD9B5A731B1B}" type="pres">
      <dgm:prSet presAssocID="{7AD1CF16-6E9F-4642-97AC-9FC5228A01FD}" presName="dot5" presStyleLbl="alignNode1" presStyleIdx="4" presStyleCnt="12"/>
      <dgm:spPr/>
      <dgm:t>
        <a:bodyPr/>
        <a:lstStyle/>
        <a:p>
          <a:endParaRPr lang="en-US"/>
        </a:p>
      </dgm:t>
    </dgm:pt>
    <dgm:pt modelId="{1B990757-85B8-4965-857C-2E2F1DC4DC2E}" type="pres">
      <dgm:prSet presAssocID="{7AD1CF16-6E9F-4642-97AC-9FC5228A01FD}" presName="dotArrow1" presStyleLbl="alignNode1" presStyleIdx="5" presStyleCnt="12"/>
      <dgm:spPr/>
      <dgm:t>
        <a:bodyPr/>
        <a:lstStyle/>
        <a:p>
          <a:endParaRPr lang="en-US"/>
        </a:p>
      </dgm:t>
    </dgm:pt>
    <dgm:pt modelId="{08B8C0CA-0235-4287-996D-3F5B1CBEE533}" type="pres">
      <dgm:prSet presAssocID="{7AD1CF16-6E9F-4642-97AC-9FC5228A01FD}" presName="dotArrow2" presStyleLbl="alignNode1" presStyleIdx="6" presStyleCnt="12"/>
      <dgm:spPr/>
      <dgm:t>
        <a:bodyPr/>
        <a:lstStyle/>
        <a:p>
          <a:endParaRPr lang="en-US"/>
        </a:p>
      </dgm:t>
    </dgm:pt>
    <dgm:pt modelId="{0D7D47C5-B8A9-4E30-B7AB-F2DF90E7437C}" type="pres">
      <dgm:prSet presAssocID="{7AD1CF16-6E9F-4642-97AC-9FC5228A01FD}" presName="dotArrow3" presStyleLbl="alignNode1" presStyleIdx="7" presStyleCnt="12"/>
      <dgm:spPr/>
      <dgm:t>
        <a:bodyPr/>
        <a:lstStyle/>
        <a:p>
          <a:endParaRPr lang="en-US"/>
        </a:p>
      </dgm:t>
    </dgm:pt>
    <dgm:pt modelId="{30764112-0000-4EF0-B230-51E8E01927E1}" type="pres">
      <dgm:prSet presAssocID="{7AD1CF16-6E9F-4642-97AC-9FC5228A01FD}" presName="dotArrow4" presStyleLbl="alignNode1" presStyleIdx="8" presStyleCnt="12"/>
      <dgm:spPr/>
      <dgm:t>
        <a:bodyPr/>
        <a:lstStyle/>
        <a:p>
          <a:endParaRPr lang="en-US"/>
        </a:p>
      </dgm:t>
    </dgm:pt>
    <dgm:pt modelId="{5B0C446C-631A-4E6F-92C3-525969B9219D}" type="pres">
      <dgm:prSet presAssocID="{7AD1CF16-6E9F-4642-97AC-9FC5228A01FD}" presName="dotArrow5" presStyleLbl="alignNode1" presStyleIdx="9" presStyleCnt="12"/>
      <dgm:spPr/>
      <dgm:t>
        <a:bodyPr/>
        <a:lstStyle/>
        <a:p>
          <a:endParaRPr lang="en-US"/>
        </a:p>
      </dgm:t>
    </dgm:pt>
    <dgm:pt modelId="{3CFBB4E5-CDFD-4D11-9AFE-2D6582C1E179}" type="pres">
      <dgm:prSet presAssocID="{7AD1CF16-6E9F-4642-97AC-9FC5228A01FD}" presName="dotArrow6" presStyleLbl="alignNode1" presStyleIdx="10" presStyleCnt="12"/>
      <dgm:spPr/>
      <dgm:t>
        <a:bodyPr/>
        <a:lstStyle/>
        <a:p>
          <a:endParaRPr lang="en-US"/>
        </a:p>
      </dgm:t>
    </dgm:pt>
    <dgm:pt modelId="{0092C739-F96A-4FF3-B375-1E71CB805D1A}" type="pres">
      <dgm:prSet presAssocID="{7AD1CF16-6E9F-4642-97AC-9FC5228A01FD}" presName="dotArrow7" presStyleLbl="alignNode1" presStyleIdx="11" presStyleCnt="12"/>
      <dgm:spPr/>
      <dgm:t>
        <a:bodyPr/>
        <a:lstStyle/>
        <a:p>
          <a:endParaRPr lang="en-US"/>
        </a:p>
      </dgm:t>
    </dgm:pt>
    <dgm:pt modelId="{D01A2792-FC08-4B8C-8D74-6C2A9BEEA0D3}" type="pres">
      <dgm:prSet presAssocID="{F24B48B7-8548-4AC0-9709-2F8B357D1FC5}" presName="parTx1" presStyleLbl="node1" presStyleIdx="0" presStyleCnt="3"/>
      <dgm:spPr/>
      <dgm:t>
        <a:bodyPr/>
        <a:lstStyle/>
        <a:p>
          <a:endParaRPr lang="en-US"/>
        </a:p>
      </dgm:t>
    </dgm:pt>
    <dgm:pt modelId="{B74CE867-BCFC-49DC-8DCF-2627E60C3E79}" type="pres">
      <dgm:prSet presAssocID="{7FF0B28D-2E13-4E2F-9928-00497AC390A4}" presName="picture1" presStyleCnt="0"/>
      <dgm:spPr/>
      <dgm:t>
        <a:bodyPr/>
        <a:lstStyle/>
        <a:p>
          <a:endParaRPr lang="en-US"/>
        </a:p>
      </dgm:t>
    </dgm:pt>
    <dgm:pt modelId="{B969ECCB-8A51-4480-AE5F-5BC1E78783A3}" type="pres">
      <dgm:prSet presAssocID="{7FF0B28D-2E13-4E2F-9928-00497AC390A4}" presName="imageRepeatNode" presStyleLbl="fgImgPlace1" presStyleIdx="0" presStyleCnt="3"/>
      <dgm:spPr/>
      <dgm:t>
        <a:bodyPr/>
        <a:lstStyle/>
        <a:p>
          <a:endParaRPr lang="en-US"/>
        </a:p>
      </dgm:t>
    </dgm:pt>
    <dgm:pt modelId="{6D546B9A-C1D7-4132-AF74-28D1E02A81CC}" type="pres">
      <dgm:prSet presAssocID="{86583946-0FDA-4E20-BBCB-38BECE0D3888}" presName="parTx2" presStyleLbl="node1" presStyleIdx="1" presStyleCnt="3"/>
      <dgm:spPr/>
      <dgm:t>
        <a:bodyPr/>
        <a:lstStyle/>
        <a:p>
          <a:endParaRPr lang="en-US"/>
        </a:p>
      </dgm:t>
    </dgm:pt>
    <dgm:pt modelId="{2D504CEE-F64B-4465-8E25-6322EE1BE208}" type="pres">
      <dgm:prSet presAssocID="{364F60D9-5758-4F34-8C85-54B0641BE3F8}" presName="picture2" presStyleCnt="0"/>
      <dgm:spPr/>
      <dgm:t>
        <a:bodyPr/>
        <a:lstStyle/>
        <a:p>
          <a:endParaRPr lang="en-US"/>
        </a:p>
      </dgm:t>
    </dgm:pt>
    <dgm:pt modelId="{6DCB16B5-E33F-4DD4-B16F-840A95FB8D22}" type="pres">
      <dgm:prSet presAssocID="{364F60D9-5758-4F34-8C85-54B0641BE3F8}" presName="imageRepeatNode" presStyleLbl="fgImgPlace1" presStyleIdx="1" presStyleCnt="3"/>
      <dgm:spPr/>
      <dgm:t>
        <a:bodyPr/>
        <a:lstStyle/>
        <a:p>
          <a:endParaRPr lang="en-US"/>
        </a:p>
      </dgm:t>
    </dgm:pt>
    <dgm:pt modelId="{9903AE4C-E15D-4624-A163-2BE0CC01EC00}" type="pres">
      <dgm:prSet presAssocID="{79695F6A-CE60-458E-AE90-0B386D338BD5}" presName="parTx3" presStyleLbl="node1" presStyleIdx="2" presStyleCnt="3"/>
      <dgm:spPr/>
      <dgm:t>
        <a:bodyPr/>
        <a:lstStyle/>
        <a:p>
          <a:endParaRPr lang="en-US"/>
        </a:p>
      </dgm:t>
    </dgm:pt>
    <dgm:pt modelId="{2D6BD464-138A-43D9-AD72-9E228DDB9219}" type="pres">
      <dgm:prSet presAssocID="{B2096011-395E-48B6-8D9F-AD10EE09EAE5}" presName="picture3" presStyleCnt="0"/>
      <dgm:spPr/>
      <dgm:t>
        <a:bodyPr/>
        <a:lstStyle/>
        <a:p>
          <a:endParaRPr lang="en-US"/>
        </a:p>
      </dgm:t>
    </dgm:pt>
    <dgm:pt modelId="{BFC3EA64-81D7-459D-B7A5-96D5E841B7A1}" type="pres">
      <dgm:prSet presAssocID="{B2096011-395E-48B6-8D9F-AD10EE09EAE5}" presName="imageRepeatNode" presStyleLbl="fgImgPlace1" presStyleIdx="2" presStyleCnt="3"/>
      <dgm:spPr/>
      <dgm:t>
        <a:bodyPr/>
        <a:lstStyle/>
        <a:p>
          <a:endParaRPr lang="en-US"/>
        </a:p>
      </dgm:t>
    </dgm:pt>
  </dgm:ptLst>
  <dgm:cxnLst>
    <dgm:cxn modelId="{84E34C86-9FD0-4ED6-99D2-27CED3EA3606}" srcId="{7AD1CF16-6E9F-4642-97AC-9FC5228A01FD}" destId="{F24B48B7-8548-4AC0-9709-2F8B357D1FC5}" srcOrd="0" destOrd="0" parTransId="{9BA63945-54F0-4081-8342-2328BE22F70E}" sibTransId="{7FF0B28D-2E13-4E2F-9928-00497AC390A4}"/>
    <dgm:cxn modelId="{EB250D08-A705-4FA7-872C-F7D8649153B1}" type="presOf" srcId="{F24B48B7-8548-4AC0-9709-2F8B357D1FC5}" destId="{D01A2792-FC08-4B8C-8D74-6C2A9BEEA0D3}" srcOrd="0" destOrd="0" presId="urn:microsoft.com/office/officeart/2008/layout/AscendingPictureAccentProcess"/>
    <dgm:cxn modelId="{01E4AA5F-F107-4D02-8FD6-6A0CE9135498}" srcId="{7AD1CF16-6E9F-4642-97AC-9FC5228A01FD}" destId="{86583946-0FDA-4E20-BBCB-38BECE0D3888}" srcOrd="1" destOrd="0" parTransId="{ED3579D6-2F88-4706-80E7-7A26026F055B}" sibTransId="{364F60D9-5758-4F34-8C85-54B0641BE3F8}"/>
    <dgm:cxn modelId="{1EEC10A1-5D93-4FA3-872D-ACBCAA485E17}" type="presOf" srcId="{86583946-0FDA-4E20-BBCB-38BECE0D3888}" destId="{6D546B9A-C1D7-4132-AF74-28D1E02A81CC}" srcOrd="0" destOrd="0" presId="urn:microsoft.com/office/officeart/2008/layout/AscendingPictureAccentProcess"/>
    <dgm:cxn modelId="{14C712BF-95DC-48FF-B829-855AFB4E859D}" type="presOf" srcId="{79695F6A-CE60-458E-AE90-0B386D338BD5}" destId="{9903AE4C-E15D-4624-A163-2BE0CC01EC00}" srcOrd="0" destOrd="0" presId="urn:microsoft.com/office/officeart/2008/layout/AscendingPictureAccentProcess"/>
    <dgm:cxn modelId="{7DF1BC88-3E60-4E7D-AC80-21791496DEC9}" type="presOf" srcId="{B2096011-395E-48B6-8D9F-AD10EE09EAE5}" destId="{BFC3EA64-81D7-459D-B7A5-96D5E841B7A1}" srcOrd="0" destOrd="0" presId="urn:microsoft.com/office/officeart/2008/layout/AscendingPictureAccentProcess"/>
    <dgm:cxn modelId="{210F81BB-FE75-445C-A819-4CEFFEFA1806}" type="presOf" srcId="{7AD1CF16-6E9F-4642-97AC-9FC5228A01FD}" destId="{0F9F1B1C-8B7A-4AE5-BC60-B688117508AC}" srcOrd="0" destOrd="0" presId="urn:microsoft.com/office/officeart/2008/layout/AscendingPictureAccentProcess"/>
    <dgm:cxn modelId="{FDCF352F-26D0-4883-8457-1707F5351772}" type="presOf" srcId="{7FF0B28D-2E13-4E2F-9928-00497AC390A4}" destId="{B969ECCB-8A51-4480-AE5F-5BC1E78783A3}" srcOrd="0" destOrd="0" presId="urn:microsoft.com/office/officeart/2008/layout/AscendingPictureAccentProcess"/>
    <dgm:cxn modelId="{A92A607D-56C7-4E94-B534-AD4352F7A29E}" srcId="{7AD1CF16-6E9F-4642-97AC-9FC5228A01FD}" destId="{79695F6A-CE60-458E-AE90-0B386D338BD5}" srcOrd="2" destOrd="0" parTransId="{8B3B001C-7DA8-4158-A87B-BC958C63F58B}" sibTransId="{B2096011-395E-48B6-8D9F-AD10EE09EAE5}"/>
    <dgm:cxn modelId="{23F6429D-A192-417A-8075-3DA0411B352A}" type="presOf" srcId="{364F60D9-5758-4F34-8C85-54B0641BE3F8}" destId="{6DCB16B5-E33F-4DD4-B16F-840A95FB8D22}" srcOrd="0" destOrd="0" presId="urn:microsoft.com/office/officeart/2008/layout/AscendingPictureAccentProcess"/>
    <dgm:cxn modelId="{2167017E-3146-4A42-9864-BEA31B8740BD}" type="presParOf" srcId="{0F9F1B1C-8B7A-4AE5-BC60-B688117508AC}" destId="{82731AEB-276C-4E7B-8895-22EED33C7C64}" srcOrd="0" destOrd="0" presId="urn:microsoft.com/office/officeart/2008/layout/AscendingPictureAccentProcess"/>
    <dgm:cxn modelId="{1EC4A977-7A6D-4BA3-B9E7-ABE98B1B70F9}" type="presParOf" srcId="{0F9F1B1C-8B7A-4AE5-BC60-B688117508AC}" destId="{1FD68A8A-FA5C-4EAC-AAC9-E678B11818B9}" srcOrd="1" destOrd="0" presId="urn:microsoft.com/office/officeart/2008/layout/AscendingPictureAccentProcess"/>
    <dgm:cxn modelId="{D09DF6F9-5065-4708-8796-9D54A182851C}" type="presParOf" srcId="{0F9F1B1C-8B7A-4AE5-BC60-B688117508AC}" destId="{D1E12372-7B24-4DDD-B4CE-1E09D6A75BD1}" srcOrd="2" destOrd="0" presId="urn:microsoft.com/office/officeart/2008/layout/AscendingPictureAccentProcess"/>
    <dgm:cxn modelId="{ACAC54D3-7445-4505-B4AE-B80366AF52EF}" type="presParOf" srcId="{0F9F1B1C-8B7A-4AE5-BC60-B688117508AC}" destId="{2DA44519-E8D0-426D-8E39-458580F56A51}" srcOrd="3" destOrd="0" presId="urn:microsoft.com/office/officeart/2008/layout/AscendingPictureAccentProcess"/>
    <dgm:cxn modelId="{5AFC5625-DBC4-4B9B-9686-C1830701AB52}" type="presParOf" srcId="{0F9F1B1C-8B7A-4AE5-BC60-B688117508AC}" destId="{3AB59444-8057-4E40-AEC1-FD9B5A731B1B}" srcOrd="4" destOrd="0" presId="urn:microsoft.com/office/officeart/2008/layout/AscendingPictureAccentProcess"/>
    <dgm:cxn modelId="{6E6137C7-84A7-4F3A-B377-14E30D25A2BA}" type="presParOf" srcId="{0F9F1B1C-8B7A-4AE5-BC60-B688117508AC}" destId="{1B990757-85B8-4965-857C-2E2F1DC4DC2E}" srcOrd="5" destOrd="0" presId="urn:microsoft.com/office/officeart/2008/layout/AscendingPictureAccentProcess"/>
    <dgm:cxn modelId="{54D18685-C389-4676-A833-79DF6F9C5FD4}" type="presParOf" srcId="{0F9F1B1C-8B7A-4AE5-BC60-B688117508AC}" destId="{08B8C0CA-0235-4287-996D-3F5B1CBEE533}" srcOrd="6" destOrd="0" presId="urn:microsoft.com/office/officeart/2008/layout/AscendingPictureAccentProcess"/>
    <dgm:cxn modelId="{4E0E8787-1526-4E5A-804F-F01F10DD6939}" type="presParOf" srcId="{0F9F1B1C-8B7A-4AE5-BC60-B688117508AC}" destId="{0D7D47C5-B8A9-4E30-B7AB-F2DF90E7437C}" srcOrd="7" destOrd="0" presId="urn:microsoft.com/office/officeart/2008/layout/AscendingPictureAccentProcess"/>
    <dgm:cxn modelId="{7B8D86EA-C877-4D18-A510-A97834F29BEB}" type="presParOf" srcId="{0F9F1B1C-8B7A-4AE5-BC60-B688117508AC}" destId="{30764112-0000-4EF0-B230-51E8E01927E1}" srcOrd="8" destOrd="0" presId="urn:microsoft.com/office/officeart/2008/layout/AscendingPictureAccentProcess"/>
    <dgm:cxn modelId="{36294F05-97C8-4175-A05F-C0C2F667C981}" type="presParOf" srcId="{0F9F1B1C-8B7A-4AE5-BC60-B688117508AC}" destId="{5B0C446C-631A-4E6F-92C3-525969B9219D}" srcOrd="9" destOrd="0" presId="urn:microsoft.com/office/officeart/2008/layout/AscendingPictureAccentProcess"/>
    <dgm:cxn modelId="{05B02EA6-C7AA-4BD8-9DA7-CC0A73A2CA11}" type="presParOf" srcId="{0F9F1B1C-8B7A-4AE5-BC60-B688117508AC}" destId="{3CFBB4E5-CDFD-4D11-9AFE-2D6582C1E179}" srcOrd="10" destOrd="0" presId="urn:microsoft.com/office/officeart/2008/layout/AscendingPictureAccentProcess"/>
    <dgm:cxn modelId="{342089E1-5B30-4989-BA3C-17FCF4E7AFD1}" type="presParOf" srcId="{0F9F1B1C-8B7A-4AE5-BC60-B688117508AC}" destId="{0092C739-F96A-4FF3-B375-1E71CB805D1A}" srcOrd="11" destOrd="0" presId="urn:microsoft.com/office/officeart/2008/layout/AscendingPictureAccentProcess"/>
    <dgm:cxn modelId="{3CC791E2-F025-44EF-BA9A-2B2AE8CC0C19}" type="presParOf" srcId="{0F9F1B1C-8B7A-4AE5-BC60-B688117508AC}" destId="{D01A2792-FC08-4B8C-8D74-6C2A9BEEA0D3}" srcOrd="12" destOrd="0" presId="urn:microsoft.com/office/officeart/2008/layout/AscendingPictureAccentProcess"/>
    <dgm:cxn modelId="{8C50E253-A4DE-496C-95F5-09A38DF0A605}" type="presParOf" srcId="{0F9F1B1C-8B7A-4AE5-BC60-B688117508AC}" destId="{B74CE867-BCFC-49DC-8DCF-2627E60C3E79}" srcOrd="13" destOrd="0" presId="urn:microsoft.com/office/officeart/2008/layout/AscendingPictureAccentProcess"/>
    <dgm:cxn modelId="{B854D997-4D1D-4202-98BD-FA04B512619C}" type="presParOf" srcId="{B74CE867-BCFC-49DC-8DCF-2627E60C3E79}" destId="{B969ECCB-8A51-4480-AE5F-5BC1E78783A3}" srcOrd="0" destOrd="0" presId="urn:microsoft.com/office/officeart/2008/layout/AscendingPictureAccentProcess"/>
    <dgm:cxn modelId="{DD8CA19E-FE16-4D24-9A06-77AE8C451926}" type="presParOf" srcId="{0F9F1B1C-8B7A-4AE5-BC60-B688117508AC}" destId="{6D546B9A-C1D7-4132-AF74-28D1E02A81CC}" srcOrd="14" destOrd="0" presId="urn:microsoft.com/office/officeart/2008/layout/AscendingPictureAccentProcess"/>
    <dgm:cxn modelId="{644B0EBF-E3DC-40C4-963D-F4A8C4A63AB9}" type="presParOf" srcId="{0F9F1B1C-8B7A-4AE5-BC60-B688117508AC}" destId="{2D504CEE-F64B-4465-8E25-6322EE1BE208}" srcOrd="15" destOrd="0" presId="urn:microsoft.com/office/officeart/2008/layout/AscendingPictureAccentProcess"/>
    <dgm:cxn modelId="{3F0C09B6-DF54-466B-98FF-8CC356FEA7F3}" type="presParOf" srcId="{2D504CEE-F64B-4465-8E25-6322EE1BE208}" destId="{6DCB16B5-E33F-4DD4-B16F-840A95FB8D22}" srcOrd="0" destOrd="0" presId="urn:microsoft.com/office/officeart/2008/layout/AscendingPictureAccentProcess"/>
    <dgm:cxn modelId="{40B3190A-7EE6-4431-8940-A18DAE7F3075}" type="presParOf" srcId="{0F9F1B1C-8B7A-4AE5-BC60-B688117508AC}" destId="{9903AE4C-E15D-4624-A163-2BE0CC01EC00}" srcOrd="16" destOrd="0" presId="urn:microsoft.com/office/officeart/2008/layout/AscendingPictureAccentProcess"/>
    <dgm:cxn modelId="{A0CEA038-8F7B-4B33-93AC-5FDC4307AE1F}" type="presParOf" srcId="{0F9F1B1C-8B7A-4AE5-BC60-B688117508AC}" destId="{2D6BD464-138A-43D9-AD72-9E228DDB9219}" srcOrd="17" destOrd="0" presId="urn:microsoft.com/office/officeart/2008/layout/AscendingPictureAccentProcess"/>
    <dgm:cxn modelId="{A1CBBF22-C39C-4278-9E25-4422A316CAC8}" type="presParOf" srcId="{2D6BD464-138A-43D9-AD72-9E228DDB9219}" destId="{BFC3EA64-81D7-459D-B7A5-96D5E841B7A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D1CF16-6E9F-4642-97AC-9FC5228A01FD}" type="doc">
      <dgm:prSet loTypeId="urn:microsoft.com/office/officeart/2008/layout/AscendingPictureAccentProcess" loCatId="picture" qsTypeId="urn:microsoft.com/office/officeart/2005/8/quickstyle/3d1" qsCatId="3D" csTypeId="urn:microsoft.com/office/officeart/2005/8/colors/colorful3" csCatId="colorful" phldr="1"/>
      <dgm:spPr/>
      <dgm:t>
        <a:bodyPr/>
        <a:lstStyle/>
        <a:p>
          <a:endParaRPr lang="en-US"/>
        </a:p>
      </dgm:t>
    </dgm:pt>
    <dgm:pt modelId="{F24B48B7-8548-4AC0-9709-2F8B357D1FC5}">
      <dgm:prSet phldrT="[Text]" custT="1"/>
      <dgm:spPr>
        <a:solidFill>
          <a:schemeClr val="bg1">
            <a:lumMod val="75000"/>
          </a:schemeClr>
        </a:solidFill>
      </dgm:spPr>
      <dgm:t>
        <a:bodyPr lIns="457200"/>
        <a:lstStyle/>
        <a:p>
          <a:pPr algn="ctr"/>
          <a:r>
            <a:rPr lang="en-US" sz="2400" b="1" dirty="0" smtClean="0"/>
            <a:t>The Big Picture</a:t>
          </a:r>
          <a:endParaRPr lang="en-US" sz="2400" b="1" dirty="0"/>
        </a:p>
      </dgm:t>
    </dgm:pt>
    <dgm:pt modelId="{9BA63945-54F0-4081-8342-2328BE22F70E}" type="parTrans" cxnId="{84E34C86-9FD0-4ED6-99D2-27CED3EA3606}">
      <dgm:prSet/>
      <dgm:spPr/>
      <dgm:t>
        <a:bodyPr/>
        <a:lstStyle/>
        <a:p>
          <a:endParaRPr lang="en-US"/>
        </a:p>
      </dgm:t>
    </dgm:pt>
    <dgm:pt modelId="{7FF0B28D-2E13-4E2F-9928-00497AC390A4}" type="sibTrans" cxnId="{84E34C86-9FD0-4ED6-99D2-27CED3EA3606}">
      <dgm:prSet/>
      <dgm:spPr>
        <a:blipFill>
          <a:blip xmlns:r="http://schemas.openxmlformats.org/officeDocument/2006/relationships"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79695F6A-CE60-458E-AE90-0B386D338BD5}">
      <dgm:prSet phldrT="[Text]" custT="1"/>
      <dgm:spPr>
        <a:solidFill>
          <a:schemeClr val="bg1">
            <a:lumMod val="75000"/>
          </a:schemeClr>
        </a:solidFill>
      </dgm:spPr>
      <dgm:t>
        <a:bodyPr/>
        <a:lstStyle/>
        <a:p>
          <a:pPr algn="ctr"/>
          <a:r>
            <a:rPr lang="en-US" sz="2400" b="1" dirty="0" smtClean="0"/>
            <a:t>Your Plan</a:t>
          </a:r>
          <a:endParaRPr lang="en-US" sz="2400" b="1" dirty="0"/>
        </a:p>
      </dgm:t>
    </dgm:pt>
    <dgm:pt modelId="{8B3B001C-7DA8-4158-A87B-BC958C63F58B}" type="parTrans" cxnId="{A92A607D-56C7-4E94-B534-AD4352F7A29E}">
      <dgm:prSet/>
      <dgm:spPr/>
      <dgm:t>
        <a:bodyPr/>
        <a:lstStyle/>
        <a:p>
          <a:endParaRPr lang="en-US"/>
        </a:p>
      </dgm:t>
    </dgm:pt>
    <dgm:pt modelId="{B2096011-395E-48B6-8D9F-AD10EE09EAE5}" type="sibTrans" cxnId="{A92A607D-56C7-4E94-B534-AD4352F7A29E}">
      <dgm:prSet/>
      <dgm:spPr>
        <a:blipFill dpi="0" rotWithShape="1">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592" b="-8710"/>
          </a:stretch>
        </a:blipFill>
      </dgm:spPr>
      <dgm:t>
        <a:bodyPr/>
        <a:lstStyle/>
        <a:p>
          <a:endParaRPr lang="en-US"/>
        </a:p>
      </dgm:t>
    </dgm:pt>
    <dgm:pt modelId="{86583946-0FDA-4E20-BBCB-38BECE0D3888}">
      <dgm:prSet phldrT="[Text]" custT="1"/>
      <dgm:spPr/>
      <dgm:t>
        <a:bodyPr/>
        <a:lstStyle/>
        <a:p>
          <a:pPr algn="ctr"/>
          <a:r>
            <a:rPr lang="en-US" sz="2400" b="1" dirty="0" smtClean="0"/>
            <a:t>Keys to </a:t>
          </a:r>
          <a:br>
            <a:rPr lang="en-US" sz="2400" b="1" dirty="0" smtClean="0"/>
          </a:br>
          <a:r>
            <a:rPr lang="en-US" sz="2400" b="1" dirty="0" smtClean="0"/>
            <a:t>Your Goal</a:t>
          </a:r>
          <a:endParaRPr lang="en-US" sz="2400" b="1" dirty="0"/>
        </a:p>
      </dgm:t>
    </dgm:pt>
    <dgm:pt modelId="{ED3579D6-2F88-4706-80E7-7A26026F055B}" type="parTrans" cxnId="{01E4AA5F-F107-4D02-8FD6-6A0CE9135498}">
      <dgm:prSet/>
      <dgm:spPr/>
      <dgm:t>
        <a:bodyPr/>
        <a:lstStyle/>
        <a:p>
          <a:endParaRPr lang="en-US"/>
        </a:p>
      </dgm:t>
    </dgm:pt>
    <dgm:pt modelId="{364F60D9-5758-4F34-8C85-54B0641BE3F8}" type="sibTrans" cxnId="{01E4AA5F-F107-4D02-8FD6-6A0CE91354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0F9F1B1C-8B7A-4AE5-BC60-B688117508AC}" type="pres">
      <dgm:prSet presAssocID="{7AD1CF16-6E9F-4642-97AC-9FC5228A01FD}" presName="Name0" presStyleCnt="0">
        <dgm:presLayoutVars>
          <dgm:chMax val="7"/>
          <dgm:chPref val="7"/>
          <dgm:dir/>
        </dgm:presLayoutVars>
      </dgm:prSet>
      <dgm:spPr/>
      <dgm:t>
        <a:bodyPr/>
        <a:lstStyle/>
        <a:p>
          <a:endParaRPr lang="en-US"/>
        </a:p>
      </dgm:t>
    </dgm:pt>
    <dgm:pt modelId="{82731AEB-276C-4E7B-8895-22EED33C7C64}" type="pres">
      <dgm:prSet presAssocID="{7AD1CF16-6E9F-4642-97AC-9FC5228A01FD}" presName="dot1" presStyleLbl="alignNode1" presStyleIdx="0" presStyleCnt="12"/>
      <dgm:spPr/>
      <dgm:t>
        <a:bodyPr/>
        <a:lstStyle/>
        <a:p>
          <a:endParaRPr lang="en-US"/>
        </a:p>
      </dgm:t>
    </dgm:pt>
    <dgm:pt modelId="{1FD68A8A-FA5C-4EAC-AAC9-E678B11818B9}" type="pres">
      <dgm:prSet presAssocID="{7AD1CF16-6E9F-4642-97AC-9FC5228A01FD}" presName="dot2" presStyleLbl="alignNode1" presStyleIdx="1" presStyleCnt="12"/>
      <dgm:spPr/>
      <dgm:t>
        <a:bodyPr/>
        <a:lstStyle/>
        <a:p>
          <a:endParaRPr lang="en-US"/>
        </a:p>
      </dgm:t>
    </dgm:pt>
    <dgm:pt modelId="{D1E12372-7B24-4DDD-B4CE-1E09D6A75BD1}" type="pres">
      <dgm:prSet presAssocID="{7AD1CF16-6E9F-4642-97AC-9FC5228A01FD}" presName="dot3" presStyleLbl="alignNode1" presStyleIdx="2" presStyleCnt="12"/>
      <dgm:spPr/>
      <dgm:t>
        <a:bodyPr/>
        <a:lstStyle/>
        <a:p>
          <a:endParaRPr lang="en-US"/>
        </a:p>
      </dgm:t>
    </dgm:pt>
    <dgm:pt modelId="{2DA44519-E8D0-426D-8E39-458580F56A51}" type="pres">
      <dgm:prSet presAssocID="{7AD1CF16-6E9F-4642-97AC-9FC5228A01FD}" presName="dot4" presStyleLbl="alignNode1" presStyleIdx="3" presStyleCnt="12"/>
      <dgm:spPr/>
      <dgm:t>
        <a:bodyPr/>
        <a:lstStyle/>
        <a:p>
          <a:endParaRPr lang="en-US"/>
        </a:p>
      </dgm:t>
    </dgm:pt>
    <dgm:pt modelId="{3AB59444-8057-4E40-AEC1-FD9B5A731B1B}" type="pres">
      <dgm:prSet presAssocID="{7AD1CF16-6E9F-4642-97AC-9FC5228A01FD}" presName="dot5" presStyleLbl="alignNode1" presStyleIdx="4" presStyleCnt="12"/>
      <dgm:spPr/>
      <dgm:t>
        <a:bodyPr/>
        <a:lstStyle/>
        <a:p>
          <a:endParaRPr lang="en-US"/>
        </a:p>
      </dgm:t>
    </dgm:pt>
    <dgm:pt modelId="{1B990757-85B8-4965-857C-2E2F1DC4DC2E}" type="pres">
      <dgm:prSet presAssocID="{7AD1CF16-6E9F-4642-97AC-9FC5228A01FD}" presName="dotArrow1" presStyleLbl="alignNode1" presStyleIdx="5" presStyleCnt="12"/>
      <dgm:spPr/>
      <dgm:t>
        <a:bodyPr/>
        <a:lstStyle/>
        <a:p>
          <a:endParaRPr lang="en-US"/>
        </a:p>
      </dgm:t>
    </dgm:pt>
    <dgm:pt modelId="{08B8C0CA-0235-4287-996D-3F5B1CBEE533}" type="pres">
      <dgm:prSet presAssocID="{7AD1CF16-6E9F-4642-97AC-9FC5228A01FD}" presName="dotArrow2" presStyleLbl="alignNode1" presStyleIdx="6" presStyleCnt="12"/>
      <dgm:spPr/>
      <dgm:t>
        <a:bodyPr/>
        <a:lstStyle/>
        <a:p>
          <a:endParaRPr lang="en-US"/>
        </a:p>
      </dgm:t>
    </dgm:pt>
    <dgm:pt modelId="{0D7D47C5-B8A9-4E30-B7AB-F2DF90E7437C}" type="pres">
      <dgm:prSet presAssocID="{7AD1CF16-6E9F-4642-97AC-9FC5228A01FD}" presName="dotArrow3" presStyleLbl="alignNode1" presStyleIdx="7" presStyleCnt="12"/>
      <dgm:spPr/>
      <dgm:t>
        <a:bodyPr/>
        <a:lstStyle/>
        <a:p>
          <a:endParaRPr lang="en-US"/>
        </a:p>
      </dgm:t>
    </dgm:pt>
    <dgm:pt modelId="{30764112-0000-4EF0-B230-51E8E01927E1}" type="pres">
      <dgm:prSet presAssocID="{7AD1CF16-6E9F-4642-97AC-9FC5228A01FD}" presName="dotArrow4" presStyleLbl="alignNode1" presStyleIdx="8" presStyleCnt="12"/>
      <dgm:spPr/>
      <dgm:t>
        <a:bodyPr/>
        <a:lstStyle/>
        <a:p>
          <a:endParaRPr lang="en-US"/>
        </a:p>
      </dgm:t>
    </dgm:pt>
    <dgm:pt modelId="{5B0C446C-631A-4E6F-92C3-525969B9219D}" type="pres">
      <dgm:prSet presAssocID="{7AD1CF16-6E9F-4642-97AC-9FC5228A01FD}" presName="dotArrow5" presStyleLbl="alignNode1" presStyleIdx="9" presStyleCnt="12"/>
      <dgm:spPr/>
      <dgm:t>
        <a:bodyPr/>
        <a:lstStyle/>
        <a:p>
          <a:endParaRPr lang="en-US"/>
        </a:p>
      </dgm:t>
    </dgm:pt>
    <dgm:pt modelId="{3CFBB4E5-CDFD-4D11-9AFE-2D6582C1E179}" type="pres">
      <dgm:prSet presAssocID="{7AD1CF16-6E9F-4642-97AC-9FC5228A01FD}" presName="dotArrow6" presStyleLbl="alignNode1" presStyleIdx="10" presStyleCnt="12"/>
      <dgm:spPr/>
      <dgm:t>
        <a:bodyPr/>
        <a:lstStyle/>
        <a:p>
          <a:endParaRPr lang="en-US"/>
        </a:p>
      </dgm:t>
    </dgm:pt>
    <dgm:pt modelId="{0092C739-F96A-4FF3-B375-1E71CB805D1A}" type="pres">
      <dgm:prSet presAssocID="{7AD1CF16-6E9F-4642-97AC-9FC5228A01FD}" presName="dotArrow7" presStyleLbl="alignNode1" presStyleIdx="11" presStyleCnt="12"/>
      <dgm:spPr/>
      <dgm:t>
        <a:bodyPr/>
        <a:lstStyle/>
        <a:p>
          <a:endParaRPr lang="en-US"/>
        </a:p>
      </dgm:t>
    </dgm:pt>
    <dgm:pt modelId="{D01A2792-FC08-4B8C-8D74-6C2A9BEEA0D3}" type="pres">
      <dgm:prSet presAssocID="{F24B48B7-8548-4AC0-9709-2F8B357D1FC5}" presName="parTx1" presStyleLbl="node1" presStyleIdx="0" presStyleCnt="3"/>
      <dgm:spPr/>
      <dgm:t>
        <a:bodyPr/>
        <a:lstStyle/>
        <a:p>
          <a:endParaRPr lang="en-US"/>
        </a:p>
      </dgm:t>
    </dgm:pt>
    <dgm:pt modelId="{B74CE867-BCFC-49DC-8DCF-2627E60C3E79}" type="pres">
      <dgm:prSet presAssocID="{7FF0B28D-2E13-4E2F-9928-00497AC390A4}" presName="picture1" presStyleCnt="0"/>
      <dgm:spPr/>
      <dgm:t>
        <a:bodyPr/>
        <a:lstStyle/>
        <a:p>
          <a:endParaRPr lang="en-US"/>
        </a:p>
      </dgm:t>
    </dgm:pt>
    <dgm:pt modelId="{B969ECCB-8A51-4480-AE5F-5BC1E78783A3}" type="pres">
      <dgm:prSet presAssocID="{7FF0B28D-2E13-4E2F-9928-00497AC390A4}" presName="imageRepeatNode" presStyleLbl="fgImgPlace1" presStyleIdx="0" presStyleCnt="3"/>
      <dgm:spPr/>
      <dgm:t>
        <a:bodyPr/>
        <a:lstStyle/>
        <a:p>
          <a:endParaRPr lang="en-US"/>
        </a:p>
      </dgm:t>
    </dgm:pt>
    <dgm:pt modelId="{6D546B9A-C1D7-4132-AF74-28D1E02A81CC}" type="pres">
      <dgm:prSet presAssocID="{86583946-0FDA-4E20-BBCB-38BECE0D3888}" presName="parTx2" presStyleLbl="node1" presStyleIdx="1" presStyleCnt="3"/>
      <dgm:spPr/>
      <dgm:t>
        <a:bodyPr/>
        <a:lstStyle/>
        <a:p>
          <a:endParaRPr lang="en-US"/>
        </a:p>
      </dgm:t>
    </dgm:pt>
    <dgm:pt modelId="{2D504CEE-F64B-4465-8E25-6322EE1BE208}" type="pres">
      <dgm:prSet presAssocID="{364F60D9-5758-4F34-8C85-54B0641BE3F8}" presName="picture2" presStyleCnt="0"/>
      <dgm:spPr/>
      <dgm:t>
        <a:bodyPr/>
        <a:lstStyle/>
        <a:p>
          <a:endParaRPr lang="en-US"/>
        </a:p>
      </dgm:t>
    </dgm:pt>
    <dgm:pt modelId="{6DCB16B5-E33F-4DD4-B16F-840A95FB8D22}" type="pres">
      <dgm:prSet presAssocID="{364F60D9-5758-4F34-8C85-54B0641BE3F8}" presName="imageRepeatNode" presStyleLbl="fgImgPlace1" presStyleIdx="1" presStyleCnt="3"/>
      <dgm:spPr/>
      <dgm:t>
        <a:bodyPr/>
        <a:lstStyle/>
        <a:p>
          <a:endParaRPr lang="en-US"/>
        </a:p>
      </dgm:t>
    </dgm:pt>
    <dgm:pt modelId="{9903AE4C-E15D-4624-A163-2BE0CC01EC00}" type="pres">
      <dgm:prSet presAssocID="{79695F6A-CE60-458E-AE90-0B386D338BD5}" presName="parTx3" presStyleLbl="node1" presStyleIdx="2" presStyleCnt="3"/>
      <dgm:spPr/>
      <dgm:t>
        <a:bodyPr/>
        <a:lstStyle/>
        <a:p>
          <a:endParaRPr lang="en-US"/>
        </a:p>
      </dgm:t>
    </dgm:pt>
    <dgm:pt modelId="{2D6BD464-138A-43D9-AD72-9E228DDB9219}" type="pres">
      <dgm:prSet presAssocID="{B2096011-395E-48B6-8D9F-AD10EE09EAE5}" presName="picture3" presStyleCnt="0"/>
      <dgm:spPr/>
      <dgm:t>
        <a:bodyPr/>
        <a:lstStyle/>
        <a:p>
          <a:endParaRPr lang="en-US"/>
        </a:p>
      </dgm:t>
    </dgm:pt>
    <dgm:pt modelId="{BFC3EA64-81D7-459D-B7A5-96D5E841B7A1}" type="pres">
      <dgm:prSet presAssocID="{B2096011-395E-48B6-8D9F-AD10EE09EAE5}" presName="imageRepeatNode" presStyleLbl="fgImgPlace1" presStyleIdx="2" presStyleCnt="3"/>
      <dgm:spPr/>
      <dgm:t>
        <a:bodyPr/>
        <a:lstStyle/>
        <a:p>
          <a:endParaRPr lang="en-US"/>
        </a:p>
      </dgm:t>
    </dgm:pt>
  </dgm:ptLst>
  <dgm:cxnLst>
    <dgm:cxn modelId="{84E34C86-9FD0-4ED6-99D2-27CED3EA3606}" srcId="{7AD1CF16-6E9F-4642-97AC-9FC5228A01FD}" destId="{F24B48B7-8548-4AC0-9709-2F8B357D1FC5}" srcOrd="0" destOrd="0" parTransId="{9BA63945-54F0-4081-8342-2328BE22F70E}" sibTransId="{7FF0B28D-2E13-4E2F-9928-00497AC390A4}"/>
    <dgm:cxn modelId="{CCBFBC06-7867-410B-A3E1-85D567DCC80E}" type="presOf" srcId="{79695F6A-CE60-458E-AE90-0B386D338BD5}" destId="{9903AE4C-E15D-4624-A163-2BE0CC01EC00}" srcOrd="0" destOrd="0" presId="urn:microsoft.com/office/officeart/2008/layout/AscendingPictureAccentProcess"/>
    <dgm:cxn modelId="{01E4AA5F-F107-4D02-8FD6-6A0CE9135498}" srcId="{7AD1CF16-6E9F-4642-97AC-9FC5228A01FD}" destId="{86583946-0FDA-4E20-BBCB-38BECE0D3888}" srcOrd="1" destOrd="0" parTransId="{ED3579D6-2F88-4706-80E7-7A26026F055B}" sibTransId="{364F60D9-5758-4F34-8C85-54B0641BE3F8}"/>
    <dgm:cxn modelId="{9828CFEF-3FB2-4685-A15C-CA737E56EF22}" type="presOf" srcId="{7FF0B28D-2E13-4E2F-9928-00497AC390A4}" destId="{B969ECCB-8A51-4480-AE5F-5BC1E78783A3}" srcOrd="0" destOrd="0" presId="urn:microsoft.com/office/officeart/2008/layout/AscendingPictureAccentProcess"/>
    <dgm:cxn modelId="{09A97D98-BC65-4041-A6DC-B40020FE6E60}" type="presOf" srcId="{364F60D9-5758-4F34-8C85-54B0641BE3F8}" destId="{6DCB16B5-E33F-4DD4-B16F-840A95FB8D22}" srcOrd="0" destOrd="0" presId="urn:microsoft.com/office/officeart/2008/layout/AscendingPictureAccentProcess"/>
    <dgm:cxn modelId="{2D9040CC-C384-46BA-87A1-466F005077EB}" type="presOf" srcId="{F24B48B7-8548-4AC0-9709-2F8B357D1FC5}" destId="{D01A2792-FC08-4B8C-8D74-6C2A9BEEA0D3}" srcOrd="0" destOrd="0" presId="urn:microsoft.com/office/officeart/2008/layout/AscendingPictureAccentProcess"/>
    <dgm:cxn modelId="{CEADC6E4-4C09-4D37-9646-97D0307C4BC2}" type="presOf" srcId="{7AD1CF16-6E9F-4642-97AC-9FC5228A01FD}" destId="{0F9F1B1C-8B7A-4AE5-BC60-B688117508AC}" srcOrd="0" destOrd="0" presId="urn:microsoft.com/office/officeart/2008/layout/AscendingPictureAccentProcess"/>
    <dgm:cxn modelId="{1F961925-B8E1-43F7-859F-4F53C2B0DF9F}" type="presOf" srcId="{B2096011-395E-48B6-8D9F-AD10EE09EAE5}" destId="{BFC3EA64-81D7-459D-B7A5-96D5E841B7A1}" srcOrd="0" destOrd="0" presId="urn:microsoft.com/office/officeart/2008/layout/AscendingPictureAccentProcess"/>
    <dgm:cxn modelId="{A92A607D-56C7-4E94-B534-AD4352F7A29E}" srcId="{7AD1CF16-6E9F-4642-97AC-9FC5228A01FD}" destId="{79695F6A-CE60-458E-AE90-0B386D338BD5}" srcOrd="2" destOrd="0" parTransId="{8B3B001C-7DA8-4158-A87B-BC958C63F58B}" sibTransId="{B2096011-395E-48B6-8D9F-AD10EE09EAE5}"/>
    <dgm:cxn modelId="{846820E5-9FE5-48CB-A174-18D43F093E4F}" type="presOf" srcId="{86583946-0FDA-4E20-BBCB-38BECE0D3888}" destId="{6D546B9A-C1D7-4132-AF74-28D1E02A81CC}" srcOrd="0" destOrd="0" presId="urn:microsoft.com/office/officeart/2008/layout/AscendingPictureAccentProcess"/>
    <dgm:cxn modelId="{0D4FE5A2-84F4-4DFB-9AF8-DD7B39CAE799}" type="presParOf" srcId="{0F9F1B1C-8B7A-4AE5-BC60-B688117508AC}" destId="{82731AEB-276C-4E7B-8895-22EED33C7C64}" srcOrd="0" destOrd="0" presId="urn:microsoft.com/office/officeart/2008/layout/AscendingPictureAccentProcess"/>
    <dgm:cxn modelId="{A6AD9E4C-6A41-49F4-A48D-BA78BC89D7E3}" type="presParOf" srcId="{0F9F1B1C-8B7A-4AE5-BC60-B688117508AC}" destId="{1FD68A8A-FA5C-4EAC-AAC9-E678B11818B9}" srcOrd="1" destOrd="0" presId="urn:microsoft.com/office/officeart/2008/layout/AscendingPictureAccentProcess"/>
    <dgm:cxn modelId="{2B9F3049-3D2C-4FF2-B209-3B535D812080}" type="presParOf" srcId="{0F9F1B1C-8B7A-4AE5-BC60-B688117508AC}" destId="{D1E12372-7B24-4DDD-B4CE-1E09D6A75BD1}" srcOrd="2" destOrd="0" presId="urn:microsoft.com/office/officeart/2008/layout/AscendingPictureAccentProcess"/>
    <dgm:cxn modelId="{3A3A5B5B-5667-42EE-88AC-0F66C095B473}" type="presParOf" srcId="{0F9F1B1C-8B7A-4AE5-BC60-B688117508AC}" destId="{2DA44519-E8D0-426D-8E39-458580F56A51}" srcOrd="3" destOrd="0" presId="urn:microsoft.com/office/officeart/2008/layout/AscendingPictureAccentProcess"/>
    <dgm:cxn modelId="{8551066C-E971-4A89-A998-2F0CCF10B9D2}" type="presParOf" srcId="{0F9F1B1C-8B7A-4AE5-BC60-B688117508AC}" destId="{3AB59444-8057-4E40-AEC1-FD9B5A731B1B}" srcOrd="4" destOrd="0" presId="urn:microsoft.com/office/officeart/2008/layout/AscendingPictureAccentProcess"/>
    <dgm:cxn modelId="{FEC275B9-71E7-4BC6-BF95-83A6B64EBA3D}" type="presParOf" srcId="{0F9F1B1C-8B7A-4AE5-BC60-B688117508AC}" destId="{1B990757-85B8-4965-857C-2E2F1DC4DC2E}" srcOrd="5" destOrd="0" presId="urn:microsoft.com/office/officeart/2008/layout/AscendingPictureAccentProcess"/>
    <dgm:cxn modelId="{24A5094F-F0FA-4504-BF15-7A17E091D58E}" type="presParOf" srcId="{0F9F1B1C-8B7A-4AE5-BC60-B688117508AC}" destId="{08B8C0CA-0235-4287-996D-3F5B1CBEE533}" srcOrd="6" destOrd="0" presId="urn:microsoft.com/office/officeart/2008/layout/AscendingPictureAccentProcess"/>
    <dgm:cxn modelId="{37C38DBA-F3AE-46EF-8608-7332C56319FC}" type="presParOf" srcId="{0F9F1B1C-8B7A-4AE5-BC60-B688117508AC}" destId="{0D7D47C5-B8A9-4E30-B7AB-F2DF90E7437C}" srcOrd="7" destOrd="0" presId="urn:microsoft.com/office/officeart/2008/layout/AscendingPictureAccentProcess"/>
    <dgm:cxn modelId="{9492898F-E9EB-4E97-8F8C-CAF7B0D5A3AF}" type="presParOf" srcId="{0F9F1B1C-8B7A-4AE5-BC60-B688117508AC}" destId="{30764112-0000-4EF0-B230-51E8E01927E1}" srcOrd="8" destOrd="0" presId="urn:microsoft.com/office/officeart/2008/layout/AscendingPictureAccentProcess"/>
    <dgm:cxn modelId="{F16BBA0A-CDF9-43CC-86C5-7F220DFB8FCD}" type="presParOf" srcId="{0F9F1B1C-8B7A-4AE5-BC60-B688117508AC}" destId="{5B0C446C-631A-4E6F-92C3-525969B9219D}" srcOrd="9" destOrd="0" presId="urn:microsoft.com/office/officeart/2008/layout/AscendingPictureAccentProcess"/>
    <dgm:cxn modelId="{758984FC-A10F-4E50-AD8B-F9D045565F04}" type="presParOf" srcId="{0F9F1B1C-8B7A-4AE5-BC60-B688117508AC}" destId="{3CFBB4E5-CDFD-4D11-9AFE-2D6582C1E179}" srcOrd="10" destOrd="0" presId="urn:microsoft.com/office/officeart/2008/layout/AscendingPictureAccentProcess"/>
    <dgm:cxn modelId="{6B16152E-7BF8-4068-ACA4-03517A4CC47E}" type="presParOf" srcId="{0F9F1B1C-8B7A-4AE5-BC60-B688117508AC}" destId="{0092C739-F96A-4FF3-B375-1E71CB805D1A}" srcOrd="11" destOrd="0" presId="urn:microsoft.com/office/officeart/2008/layout/AscendingPictureAccentProcess"/>
    <dgm:cxn modelId="{89611559-5543-492C-8B9F-92FB79731D1C}" type="presParOf" srcId="{0F9F1B1C-8B7A-4AE5-BC60-B688117508AC}" destId="{D01A2792-FC08-4B8C-8D74-6C2A9BEEA0D3}" srcOrd="12" destOrd="0" presId="urn:microsoft.com/office/officeart/2008/layout/AscendingPictureAccentProcess"/>
    <dgm:cxn modelId="{81F30338-BCF1-4EAC-9DEA-85C684D13A45}" type="presParOf" srcId="{0F9F1B1C-8B7A-4AE5-BC60-B688117508AC}" destId="{B74CE867-BCFC-49DC-8DCF-2627E60C3E79}" srcOrd="13" destOrd="0" presId="urn:microsoft.com/office/officeart/2008/layout/AscendingPictureAccentProcess"/>
    <dgm:cxn modelId="{E193B489-2F6C-45DE-8005-35C18D7A1F3A}" type="presParOf" srcId="{B74CE867-BCFC-49DC-8DCF-2627E60C3E79}" destId="{B969ECCB-8A51-4480-AE5F-5BC1E78783A3}" srcOrd="0" destOrd="0" presId="urn:microsoft.com/office/officeart/2008/layout/AscendingPictureAccentProcess"/>
    <dgm:cxn modelId="{6283DB3C-6F45-4411-8810-BC91E2C5DFC4}" type="presParOf" srcId="{0F9F1B1C-8B7A-4AE5-BC60-B688117508AC}" destId="{6D546B9A-C1D7-4132-AF74-28D1E02A81CC}" srcOrd="14" destOrd="0" presId="urn:microsoft.com/office/officeart/2008/layout/AscendingPictureAccentProcess"/>
    <dgm:cxn modelId="{5CF5928E-24B3-422C-A940-5BD8779AFD4F}" type="presParOf" srcId="{0F9F1B1C-8B7A-4AE5-BC60-B688117508AC}" destId="{2D504CEE-F64B-4465-8E25-6322EE1BE208}" srcOrd="15" destOrd="0" presId="urn:microsoft.com/office/officeart/2008/layout/AscendingPictureAccentProcess"/>
    <dgm:cxn modelId="{8779DC27-384F-4930-8045-BBE6E1F27804}" type="presParOf" srcId="{2D504CEE-F64B-4465-8E25-6322EE1BE208}" destId="{6DCB16B5-E33F-4DD4-B16F-840A95FB8D22}" srcOrd="0" destOrd="0" presId="urn:microsoft.com/office/officeart/2008/layout/AscendingPictureAccentProcess"/>
    <dgm:cxn modelId="{FC50DD09-7F4C-451A-ACAB-20E5286035A5}" type="presParOf" srcId="{0F9F1B1C-8B7A-4AE5-BC60-B688117508AC}" destId="{9903AE4C-E15D-4624-A163-2BE0CC01EC00}" srcOrd="16" destOrd="0" presId="urn:microsoft.com/office/officeart/2008/layout/AscendingPictureAccentProcess"/>
    <dgm:cxn modelId="{3D8536CE-BC53-4BDF-8367-2C11E2076501}" type="presParOf" srcId="{0F9F1B1C-8B7A-4AE5-BC60-B688117508AC}" destId="{2D6BD464-138A-43D9-AD72-9E228DDB9219}" srcOrd="17" destOrd="0" presId="urn:microsoft.com/office/officeart/2008/layout/AscendingPictureAccentProcess"/>
    <dgm:cxn modelId="{EFBCD698-0012-44D7-B50B-216F752922D7}" type="presParOf" srcId="{2D6BD464-138A-43D9-AD72-9E228DDB9219}" destId="{BFC3EA64-81D7-459D-B7A5-96D5E841B7A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0D5E78-5861-480E-A797-B26BDF4925EC}" type="doc">
      <dgm:prSet loTypeId="urn:microsoft.com/office/officeart/2005/8/layout/hProcess10" loCatId="picture" qsTypeId="urn:microsoft.com/office/officeart/2005/8/quickstyle/3d1" qsCatId="3D" csTypeId="urn:microsoft.com/office/officeart/2005/8/colors/accent4_2" csCatId="accent4" phldr="1"/>
      <dgm:spPr/>
      <dgm:t>
        <a:bodyPr/>
        <a:lstStyle/>
        <a:p>
          <a:endParaRPr lang="en-US"/>
        </a:p>
      </dgm:t>
    </dgm:pt>
    <dgm:pt modelId="{3825934C-D21F-41B0-967C-30D90B8FBE3F}">
      <dgm:prSet phldrT="[Text]"/>
      <dgm:spPr/>
      <dgm:t>
        <a:bodyPr/>
        <a:lstStyle/>
        <a:p>
          <a:r>
            <a:rPr lang="en-US" dirty="0" smtClean="0"/>
            <a:t>Application of Expertise</a:t>
          </a:r>
          <a:endParaRPr lang="en-US" dirty="0"/>
        </a:p>
      </dgm:t>
    </dgm:pt>
    <dgm:pt modelId="{0C119B75-EF36-41DD-978E-16D3E4393145}" type="parTrans" cxnId="{3F69302C-1BE9-49E7-8ED9-12AF5CD205CD}">
      <dgm:prSet/>
      <dgm:spPr/>
      <dgm:t>
        <a:bodyPr/>
        <a:lstStyle/>
        <a:p>
          <a:endParaRPr lang="en-US"/>
        </a:p>
      </dgm:t>
    </dgm:pt>
    <dgm:pt modelId="{6A724440-156B-473D-88AA-E3A798DFDC53}" type="sibTrans" cxnId="{3F69302C-1BE9-49E7-8ED9-12AF5CD205CD}">
      <dgm:prSet/>
      <dgm:spPr>
        <a:noFill/>
      </dgm:spPr>
      <dgm:t>
        <a:bodyPr/>
        <a:lstStyle/>
        <a:p>
          <a:endParaRPr lang="en-US"/>
        </a:p>
      </dgm:t>
    </dgm:pt>
    <dgm:pt modelId="{955CFB5D-F763-4D36-A0D3-47A3B3D6FD19}">
      <dgm:prSet phldrT="[Text]"/>
      <dgm:spPr/>
      <dgm:t>
        <a:bodyPr/>
        <a:lstStyle/>
        <a:p>
          <a:r>
            <a:rPr lang="en-US" dirty="0" smtClean="0"/>
            <a:t>Working with People</a:t>
          </a:r>
          <a:endParaRPr lang="en-US" dirty="0"/>
        </a:p>
      </dgm:t>
    </dgm:pt>
    <dgm:pt modelId="{2FF42635-425A-46D7-8752-611CC52A7371}" type="parTrans" cxnId="{4036DE3E-0394-493E-BB55-2DCB4832B3F5}">
      <dgm:prSet/>
      <dgm:spPr/>
      <dgm:t>
        <a:bodyPr/>
        <a:lstStyle/>
        <a:p>
          <a:endParaRPr lang="en-US"/>
        </a:p>
      </dgm:t>
    </dgm:pt>
    <dgm:pt modelId="{BB7F07F1-7F17-4520-B9FA-1668957209F6}" type="sibTrans" cxnId="{4036DE3E-0394-493E-BB55-2DCB4832B3F5}">
      <dgm:prSet/>
      <dgm:spPr>
        <a:noFill/>
      </dgm:spPr>
      <dgm:t>
        <a:bodyPr/>
        <a:lstStyle/>
        <a:p>
          <a:endParaRPr lang="en-US"/>
        </a:p>
      </dgm:t>
    </dgm:pt>
    <dgm:pt modelId="{446C8D1A-39AB-4CB2-A8B1-687D4EDAB964}">
      <dgm:prSet phldrT="[Text]"/>
      <dgm:spPr/>
      <dgm:t>
        <a:bodyPr/>
        <a:lstStyle/>
        <a:p>
          <a:r>
            <a:rPr lang="en-US" dirty="0" smtClean="0"/>
            <a:t>Control and Influence</a:t>
          </a:r>
          <a:endParaRPr lang="en-US" dirty="0"/>
        </a:p>
      </dgm:t>
    </dgm:pt>
    <dgm:pt modelId="{23C170E2-DD1C-4EEE-9413-15F38A983A4D}" type="parTrans" cxnId="{62A24A66-7909-4FB5-9FDB-FCF619F0345E}">
      <dgm:prSet/>
      <dgm:spPr/>
      <dgm:t>
        <a:bodyPr/>
        <a:lstStyle/>
        <a:p>
          <a:endParaRPr lang="en-US"/>
        </a:p>
      </dgm:t>
    </dgm:pt>
    <dgm:pt modelId="{806283B7-2EC3-4F50-884F-9CDA9ADCAE5E}" type="sibTrans" cxnId="{62A24A66-7909-4FB5-9FDB-FCF619F0345E}">
      <dgm:prSet/>
      <dgm:spPr/>
      <dgm:t>
        <a:bodyPr/>
        <a:lstStyle/>
        <a:p>
          <a:endParaRPr lang="en-US"/>
        </a:p>
      </dgm:t>
    </dgm:pt>
    <dgm:pt modelId="{18AE89BA-A82F-44C6-802C-AD4B9A4147D6}" type="pres">
      <dgm:prSet presAssocID="{7D0D5E78-5861-480E-A797-B26BDF4925EC}" presName="Name0" presStyleCnt="0">
        <dgm:presLayoutVars>
          <dgm:dir/>
          <dgm:resizeHandles val="exact"/>
        </dgm:presLayoutVars>
      </dgm:prSet>
      <dgm:spPr/>
      <dgm:t>
        <a:bodyPr/>
        <a:lstStyle/>
        <a:p>
          <a:endParaRPr lang="en-US"/>
        </a:p>
      </dgm:t>
    </dgm:pt>
    <dgm:pt modelId="{0BB9CD08-990C-464E-A296-87D83C7FE3E9}" type="pres">
      <dgm:prSet presAssocID="{3825934C-D21F-41B0-967C-30D90B8FBE3F}" presName="composite" presStyleCnt="0"/>
      <dgm:spPr/>
      <dgm:t>
        <a:bodyPr/>
        <a:lstStyle/>
        <a:p>
          <a:endParaRPr lang="en-US"/>
        </a:p>
      </dgm:t>
    </dgm:pt>
    <dgm:pt modelId="{8A09FCCB-7255-4BCB-82A2-B1BD23A83192}" type="pres">
      <dgm:prSet presAssocID="{3825934C-D21F-41B0-967C-30D90B8FBE3F}" presName="imagSh" presStyleLbl="bgImgPlace1" presStyleIdx="0" presStyleCnt="3" custScaleX="136810" custScaleY="136810" custLinFactNeighborX="-2667" custLinFactNeighborY="-31310"/>
      <dgm:spPr>
        <a:blipFill>
          <a:blip xmlns:r="http://schemas.openxmlformats.org/officeDocument/2006/relationships" r:embed="rId1" cstate="print">
            <a:extLst>
              <a:ext uri="{28A0092B-C50C-407E-A947-70E740481C1C}">
                <a14:useLocalDpi xmlns:a14="http://schemas.microsoft.com/office/drawing/2010/main" val="0"/>
              </a:ext>
            </a:extLst>
          </a:blip>
          <a:stretch>
            <a:fillRect l="-2568" t="-18754" r="-40288" b="18754"/>
          </a:stretch>
        </a:blipFill>
      </dgm:spPr>
      <dgm:t>
        <a:bodyPr/>
        <a:lstStyle/>
        <a:p>
          <a:endParaRPr lang="en-US"/>
        </a:p>
      </dgm:t>
    </dgm:pt>
    <dgm:pt modelId="{B3F1A6A2-EF49-45E8-A76D-7763E00EB078}" type="pres">
      <dgm:prSet presAssocID="{3825934C-D21F-41B0-967C-30D90B8FBE3F}" presName="txNode" presStyleLbl="node1" presStyleIdx="0" presStyleCnt="3" custScaleX="143772" custLinFactNeighborX="1944" custLinFactNeighborY="-6310">
        <dgm:presLayoutVars>
          <dgm:bulletEnabled val="1"/>
        </dgm:presLayoutVars>
      </dgm:prSet>
      <dgm:spPr/>
      <dgm:t>
        <a:bodyPr/>
        <a:lstStyle/>
        <a:p>
          <a:endParaRPr lang="en-US"/>
        </a:p>
      </dgm:t>
    </dgm:pt>
    <dgm:pt modelId="{E6537293-C34D-455F-9676-BD57F856FC69}" type="pres">
      <dgm:prSet presAssocID="{6A724440-156B-473D-88AA-E3A798DFDC53}" presName="sibTrans" presStyleLbl="sibTrans2D1" presStyleIdx="0" presStyleCnt="2"/>
      <dgm:spPr/>
      <dgm:t>
        <a:bodyPr/>
        <a:lstStyle/>
        <a:p>
          <a:endParaRPr lang="en-US"/>
        </a:p>
      </dgm:t>
    </dgm:pt>
    <dgm:pt modelId="{D646D0CB-08E0-4C27-B91F-5BCE3BF09CCD}" type="pres">
      <dgm:prSet presAssocID="{6A724440-156B-473D-88AA-E3A798DFDC53}" presName="connTx" presStyleLbl="sibTrans2D1" presStyleIdx="0" presStyleCnt="2"/>
      <dgm:spPr/>
      <dgm:t>
        <a:bodyPr/>
        <a:lstStyle/>
        <a:p>
          <a:endParaRPr lang="en-US"/>
        </a:p>
      </dgm:t>
    </dgm:pt>
    <dgm:pt modelId="{8BD4811A-D383-4EC2-AA10-1CE563AC832C}" type="pres">
      <dgm:prSet presAssocID="{955CFB5D-F763-4D36-A0D3-47A3B3D6FD19}" presName="composite" presStyleCnt="0"/>
      <dgm:spPr/>
      <dgm:t>
        <a:bodyPr/>
        <a:lstStyle/>
        <a:p>
          <a:endParaRPr lang="en-US"/>
        </a:p>
      </dgm:t>
    </dgm:pt>
    <dgm:pt modelId="{C1BD0FB7-BD60-4542-95B4-456862C78152}" type="pres">
      <dgm:prSet presAssocID="{955CFB5D-F763-4D36-A0D3-47A3B3D6FD19}" presName="imagSh" presStyleLbl="bgImgPlace1" presStyleIdx="1" presStyleCnt="3" custScaleX="136810" custScaleY="136810" custLinFactNeighborX="-2667" custLinFactNeighborY="-31310"/>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714" t="-4560" r="-22506" b="18755"/>
          </a:stretch>
        </a:blipFill>
      </dgm:spPr>
      <dgm:t>
        <a:bodyPr/>
        <a:lstStyle/>
        <a:p>
          <a:endParaRPr lang="en-US"/>
        </a:p>
      </dgm:t>
    </dgm:pt>
    <dgm:pt modelId="{D0B79AB8-E832-4C27-A73A-0F131175891D}" type="pres">
      <dgm:prSet presAssocID="{955CFB5D-F763-4D36-A0D3-47A3B3D6FD19}" presName="txNode" presStyleLbl="node1" presStyleIdx="1" presStyleCnt="3" custScaleX="143772" custLinFactNeighborX="1944" custLinFactNeighborY="-6310">
        <dgm:presLayoutVars>
          <dgm:bulletEnabled val="1"/>
        </dgm:presLayoutVars>
      </dgm:prSet>
      <dgm:spPr/>
      <dgm:t>
        <a:bodyPr/>
        <a:lstStyle/>
        <a:p>
          <a:endParaRPr lang="en-US"/>
        </a:p>
      </dgm:t>
    </dgm:pt>
    <dgm:pt modelId="{A18DD009-179D-4BB7-9C1F-5CD44698CA4B}" type="pres">
      <dgm:prSet presAssocID="{BB7F07F1-7F17-4520-B9FA-1668957209F6}" presName="sibTrans" presStyleLbl="sibTrans2D1" presStyleIdx="1" presStyleCnt="2"/>
      <dgm:spPr/>
      <dgm:t>
        <a:bodyPr/>
        <a:lstStyle/>
        <a:p>
          <a:endParaRPr lang="en-US"/>
        </a:p>
      </dgm:t>
    </dgm:pt>
    <dgm:pt modelId="{F1C947DC-8517-4E2A-BA72-D8DDF124D8ED}" type="pres">
      <dgm:prSet presAssocID="{BB7F07F1-7F17-4520-B9FA-1668957209F6}" presName="connTx" presStyleLbl="sibTrans2D1" presStyleIdx="1" presStyleCnt="2"/>
      <dgm:spPr/>
      <dgm:t>
        <a:bodyPr/>
        <a:lstStyle/>
        <a:p>
          <a:endParaRPr lang="en-US"/>
        </a:p>
      </dgm:t>
    </dgm:pt>
    <dgm:pt modelId="{C3277DC1-E781-4FB2-A097-7B2520CFA304}" type="pres">
      <dgm:prSet presAssocID="{446C8D1A-39AB-4CB2-A8B1-687D4EDAB964}" presName="composite" presStyleCnt="0"/>
      <dgm:spPr/>
      <dgm:t>
        <a:bodyPr/>
        <a:lstStyle/>
        <a:p>
          <a:endParaRPr lang="en-US"/>
        </a:p>
      </dgm:t>
    </dgm:pt>
    <dgm:pt modelId="{448060AF-3192-47BD-A93F-3AE72C51E634}" type="pres">
      <dgm:prSet presAssocID="{446C8D1A-39AB-4CB2-A8B1-687D4EDAB964}" presName="imagSh" presStyleLbl="bgImgPlace1" presStyleIdx="2" presStyleCnt="3" custScaleX="136810" custScaleY="136810" custLinFactNeighborX="-2667" custLinFactNeighborY="-31310"/>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567" t="-18754" r="-21563" b="18754"/>
          </a:stretch>
        </a:blipFill>
      </dgm:spPr>
      <dgm:t>
        <a:bodyPr/>
        <a:lstStyle/>
        <a:p>
          <a:endParaRPr lang="en-US"/>
        </a:p>
      </dgm:t>
    </dgm:pt>
    <dgm:pt modelId="{028A5799-B417-4C9C-B030-B906C6AACC48}" type="pres">
      <dgm:prSet presAssocID="{446C8D1A-39AB-4CB2-A8B1-687D4EDAB964}" presName="txNode" presStyleLbl="node1" presStyleIdx="2" presStyleCnt="3" custScaleX="143772" custLinFactNeighborX="1944" custLinFactNeighborY="-6310">
        <dgm:presLayoutVars>
          <dgm:bulletEnabled val="1"/>
        </dgm:presLayoutVars>
      </dgm:prSet>
      <dgm:spPr/>
      <dgm:t>
        <a:bodyPr/>
        <a:lstStyle/>
        <a:p>
          <a:endParaRPr lang="en-US"/>
        </a:p>
      </dgm:t>
    </dgm:pt>
  </dgm:ptLst>
  <dgm:cxnLst>
    <dgm:cxn modelId="{0CAE87DB-760E-4A6B-8D3E-6EB7BDE2BA63}" type="presOf" srcId="{6A724440-156B-473D-88AA-E3A798DFDC53}" destId="{E6537293-C34D-455F-9676-BD57F856FC69}" srcOrd="0" destOrd="0" presId="urn:microsoft.com/office/officeart/2005/8/layout/hProcess10"/>
    <dgm:cxn modelId="{383E0974-BA2A-4417-B68F-74917ACA9456}" type="presOf" srcId="{955CFB5D-F763-4D36-A0D3-47A3B3D6FD19}" destId="{D0B79AB8-E832-4C27-A73A-0F131175891D}" srcOrd="0" destOrd="0" presId="urn:microsoft.com/office/officeart/2005/8/layout/hProcess10"/>
    <dgm:cxn modelId="{D8945EAA-83F1-4B71-840B-C8A59166F296}" type="presOf" srcId="{6A724440-156B-473D-88AA-E3A798DFDC53}" destId="{D646D0CB-08E0-4C27-B91F-5BCE3BF09CCD}" srcOrd="1" destOrd="0" presId="urn:microsoft.com/office/officeart/2005/8/layout/hProcess10"/>
    <dgm:cxn modelId="{355A4B56-3E3A-4898-A0BC-CC78191D46FA}" type="presOf" srcId="{446C8D1A-39AB-4CB2-A8B1-687D4EDAB964}" destId="{028A5799-B417-4C9C-B030-B906C6AACC48}" srcOrd="0" destOrd="0" presId="urn:microsoft.com/office/officeart/2005/8/layout/hProcess10"/>
    <dgm:cxn modelId="{7F3FDC7E-97E2-4A1C-BA51-360DD5CB30DD}" type="presOf" srcId="{BB7F07F1-7F17-4520-B9FA-1668957209F6}" destId="{A18DD009-179D-4BB7-9C1F-5CD44698CA4B}" srcOrd="0" destOrd="0" presId="urn:microsoft.com/office/officeart/2005/8/layout/hProcess10"/>
    <dgm:cxn modelId="{C311FE2E-6608-47AD-B2E9-2ED36F89B3EB}" type="presOf" srcId="{BB7F07F1-7F17-4520-B9FA-1668957209F6}" destId="{F1C947DC-8517-4E2A-BA72-D8DDF124D8ED}" srcOrd="1" destOrd="0" presId="urn:microsoft.com/office/officeart/2005/8/layout/hProcess10"/>
    <dgm:cxn modelId="{3F69302C-1BE9-49E7-8ED9-12AF5CD205CD}" srcId="{7D0D5E78-5861-480E-A797-B26BDF4925EC}" destId="{3825934C-D21F-41B0-967C-30D90B8FBE3F}" srcOrd="0" destOrd="0" parTransId="{0C119B75-EF36-41DD-978E-16D3E4393145}" sibTransId="{6A724440-156B-473D-88AA-E3A798DFDC53}"/>
    <dgm:cxn modelId="{4E34A77F-B27A-4A48-9953-A375A9910EF2}" type="presOf" srcId="{7D0D5E78-5861-480E-A797-B26BDF4925EC}" destId="{18AE89BA-A82F-44C6-802C-AD4B9A4147D6}" srcOrd="0" destOrd="0" presId="urn:microsoft.com/office/officeart/2005/8/layout/hProcess10"/>
    <dgm:cxn modelId="{4036DE3E-0394-493E-BB55-2DCB4832B3F5}" srcId="{7D0D5E78-5861-480E-A797-B26BDF4925EC}" destId="{955CFB5D-F763-4D36-A0D3-47A3B3D6FD19}" srcOrd="1" destOrd="0" parTransId="{2FF42635-425A-46D7-8752-611CC52A7371}" sibTransId="{BB7F07F1-7F17-4520-B9FA-1668957209F6}"/>
    <dgm:cxn modelId="{DC96697E-95A3-4722-97A1-81836D18E9D5}" type="presOf" srcId="{3825934C-D21F-41B0-967C-30D90B8FBE3F}" destId="{B3F1A6A2-EF49-45E8-A76D-7763E00EB078}" srcOrd="0" destOrd="0" presId="urn:microsoft.com/office/officeart/2005/8/layout/hProcess10"/>
    <dgm:cxn modelId="{62A24A66-7909-4FB5-9FDB-FCF619F0345E}" srcId="{7D0D5E78-5861-480E-A797-B26BDF4925EC}" destId="{446C8D1A-39AB-4CB2-A8B1-687D4EDAB964}" srcOrd="2" destOrd="0" parTransId="{23C170E2-DD1C-4EEE-9413-15F38A983A4D}" sibTransId="{806283B7-2EC3-4F50-884F-9CDA9ADCAE5E}"/>
    <dgm:cxn modelId="{271EAAF2-61E4-4E5E-B6AF-0603BC5DB83A}" type="presParOf" srcId="{18AE89BA-A82F-44C6-802C-AD4B9A4147D6}" destId="{0BB9CD08-990C-464E-A296-87D83C7FE3E9}" srcOrd="0" destOrd="0" presId="urn:microsoft.com/office/officeart/2005/8/layout/hProcess10"/>
    <dgm:cxn modelId="{29CC6EE9-2E18-488E-BBA8-67B2C4ABA524}" type="presParOf" srcId="{0BB9CD08-990C-464E-A296-87D83C7FE3E9}" destId="{8A09FCCB-7255-4BCB-82A2-B1BD23A83192}" srcOrd="0" destOrd="0" presId="urn:microsoft.com/office/officeart/2005/8/layout/hProcess10"/>
    <dgm:cxn modelId="{A03A1F41-E899-4E2A-A737-1703616E727E}" type="presParOf" srcId="{0BB9CD08-990C-464E-A296-87D83C7FE3E9}" destId="{B3F1A6A2-EF49-45E8-A76D-7763E00EB078}" srcOrd="1" destOrd="0" presId="urn:microsoft.com/office/officeart/2005/8/layout/hProcess10"/>
    <dgm:cxn modelId="{C06912DF-802C-4E02-AA27-BD5F42312A92}" type="presParOf" srcId="{18AE89BA-A82F-44C6-802C-AD4B9A4147D6}" destId="{E6537293-C34D-455F-9676-BD57F856FC69}" srcOrd="1" destOrd="0" presId="urn:microsoft.com/office/officeart/2005/8/layout/hProcess10"/>
    <dgm:cxn modelId="{DAD204CE-A128-4013-B2A2-07E92CE44480}" type="presParOf" srcId="{E6537293-C34D-455F-9676-BD57F856FC69}" destId="{D646D0CB-08E0-4C27-B91F-5BCE3BF09CCD}" srcOrd="0" destOrd="0" presId="urn:microsoft.com/office/officeart/2005/8/layout/hProcess10"/>
    <dgm:cxn modelId="{335C4A71-1E2F-48B8-BA4C-172953213A77}" type="presParOf" srcId="{18AE89BA-A82F-44C6-802C-AD4B9A4147D6}" destId="{8BD4811A-D383-4EC2-AA10-1CE563AC832C}" srcOrd="2" destOrd="0" presId="urn:microsoft.com/office/officeart/2005/8/layout/hProcess10"/>
    <dgm:cxn modelId="{620D1325-30D3-4AAB-8152-334452260CBE}" type="presParOf" srcId="{8BD4811A-D383-4EC2-AA10-1CE563AC832C}" destId="{C1BD0FB7-BD60-4542-95B4-456862C78152}" srcOrd="0" destOrd="0" presId="urn:microsoft.com/office/officeart/2005/8/layout/hProcess10"/>
    <dgm:cxn modelId="{B687131C-14EE-4CDC-BAE9-590144370963}" type="presParOf" srcId="{8BD4811A-D383-4EC2-AA10-1CE563AC832C}" destId="{D0B79AB8-E832-4C27-A73A-0F131175891D}" srcOrd="1" destOrd="0" presId="urn:microsoft.com/office/officeart/2005/8/layout/hProcess10"/>
    <dgm:cxn modelId="{F307DC9E-04B1-4943-9999-8B58596708D2}" type="presParOf" srcId="{18AE89BA-A82F-44C6-802C-AD4B9A4147D6}" destId="{A18DD009-179D-4BB7-9C1F-5CD44698CA4B}" srcOrd="3" destOrd="0" presId="urn:microsoft.com/office/officeart/2005/8/layout/hProcess10"/>
    <dgm:cxn modelId="{42D18E83-6191-4691-A43C-C321169590C9}" type="presParOf" srcId="{A18DD009-179D-4BB7-9C1F-5CD44698CA4B}" destId="{F1C947DC-8517-4E2A-BA72-D8DDF124D8ED}" srcOrd="0" destOrd="0" presId="urn:microsoft.com/office/officeart/2005/8/layout/hProcess10"/>
    <dgm:cxn modelId="{10C90ED6-4444-4ECD-92DC-5D12D684735E}" type="presParOf" srcId="{18AE89BA-A82F-44C6-802C-AD4B9A4147D6}" destId="{C3277DC1-E781-4FB2-A097-7B2520CFA304}" srcOrd="4" destOrd="0" presId="urn:microsoft.com/office/officeart/2005/8/layout/hProcess10"/>
    <dgm:cxn modelId="{6CBC4A6B-56F3-4E41-B9DD-70517BE63188}" type="presParOf" srcId="{C3277DC1-E781-4FB2-A097-7B2520CFA304}" destId="{448060AF-3192-47BD-A93F-3AE72C51E634}" srcOrd="0" destOrd="0" presId="urn:microsoft.com/office/officeart/2005/8/layout/hProcess10"/>
    <dgm:cxn modelId="{21DD7044-B9C7-4694-A841-2AE7B8DB2008}" type="presParOf" srcId="{C3277DC1-E781-4FB2-A097-7B2520CFA304}" destId="{028A5799-B417-4C9C-B030-B906C6AACC4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D1CF16-6E9F-4642-97AC-9FC5228A01FD}" type="doc">
      <dgm:prSet loTypeId="urn:microsoft.com/office/officeart/2008/layout/AscendingPictureAccentProcess" loCatId="picture" qsTypeId="urn:microsoft.com/office/officeart/2005/8/quickstyle/3d1" qsCatId="3D" csTypeId="urn:microsoft.com/office/officeart/2005/8/colors/colorful3" csCatId="colorful" phldr="1"/>
      <dgm:spPr/>
      <dgm:t>
        <a:bodyPr/>
        <a:lstStyle/>
        <a:p>
          <a:endParaRPr lang="en-US"/>
        </a:p>
      </dgm:t>
    </dgm:pt>
    <dgm:pt modelId="{F24B48B7-8548-4AC0-9709-2F8B357D1FC5}">
      <dgm:prSet phldrT="[Text]" custT="1"/>
      <dgm:spPr>
        <a:solidFill>
          <a:schemeClr val="bg1">
            <a:lumMod val="75000"/>
          </a:schemeClr>
        </a:solidFill>
      </dgm:spPr>
      <dgm:t>
        <a:bodyPr lIns="457200"/>
        <a:lstStyle/>
        <a:p>
          <a:pPr algn="ctr"/>
          <a:r>
            <a:rPr lang="en-US" sz="2400" b="1" dirty="0" smtClean="0"/>
            <a:t>The Big Picture</a:t>
          </a:r>
          <a:endParaRPr lang="en-US" sz="2400" b="1" dirty="0"/>
        </a:p>
      </dgm:t>
    </dgm:pt>
    <dgm:pt modelId="{9BA63945-54F0-4081-8342-2328BE22F70E}" type="parTrans" cxnId="{84E34C86-9FD0-4ED6-99D2-27CED3EA3606}">
      <dgm:prSet/>
      <dgm:spPr/>
      <dgm:t>
        <a:bodyPr/>
        <a:lstStyle/>
        <a:p>
          <a:endParaRPr lang="en-US"/>
        </a:p>
      </dgm:t>
    </dgm:pt>
    <dgm:pt modelId="{7FF0B28D-2E13-4E2F-9928-00497AC390A4}" type="sibTrans" cxnId="{84E34C86-9FD0-4ED6-99D2-27CED3EA3606}">
      <dgm:prSet/>
      <dgm:spPr>
        <a:blipFill>
          <a:blip xmlns:r="http://schemas.openxmlformats.org/officeDocument/2006/relationships"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79695F6A-CE60-458E-AE90-0B386D338BD5}">
      <dgm:prSet phldrT="[Text]" custT="1"/>
      <dgm:spPr/>
      <dgm:t>
        <a:bodyPr/>
        <a:lstStyle/>
        <a:p>
          <a:pPr algn="ctr"/>
          <a:r>
            <a:rPr lang="en-US" sz="2400" b="1" dirty="0" smtClean="0"/>
            <a:t>Your Plan</a:t>
          </a:r>
          <a:endParaRPr lang="en-US" sz="2400" b="1" dirty="0"/>
        </a:p>
      </dgm:t>
    </dgm:pt>
    <dgm:pt modelId="{8B3B001C-7DA8-4158-A87B-BC958C63F58B}" type="parTrans" cxnId="{A92A607D-56C7-4E94-B534-AD4352F7A29E}">
      <dgm:prSet/>
      <dgm:spPr/>
      <dgm:t>
        <a:bodyPr/>
        <a:lstStyle/>
        <a:p>
          <a:endParaRPr lang="en-US"/>
        </a:p>
      </dgm:t>
    </dgm:pt>
    <dgm:pt modelId="{B2096011-395E-48B6-8D9F-AD10EE09EAE5}" type="sibTrans" cxnId="{A92A607D-56C7-4E94-B534-AD4352F7A29E}">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592" b="-8710"/>
          </a:stretch>
        </a:blipFill>
      </dgm:spPr>
      <dgm:t>
        <a:bodyPr/>
        <a:lstStyle/>
        <a:p>
          <a:endParaRPr lang="en-US"/>
        </a:p>
      </dgm:t>
    </dgm:pt>
    <dgm:pt modelId="{86583946-0FDA-4E20-BBCB-38BECE0D3888}">
      <dgm:prSet phldrT="[Text]" custT="1"/>
      <dgm:spPr>
        <a:solidFill>
          <a:schemeClr val="bg1">
            <a:lumMod val="75000"/>
          </a:schemeClr>
        </a:solidFill>
      </dgm:spPr>
      <dgm:t>
        <a:bodyPr/>
        <a:lstStyle/>
        <a:p>
          <a:pPr algn="ctr"/>
          <a:r>
            <a:rPr lang="en-US" sz="2400" b="1" dirty="0" smtClean="0"/>
            <a:t>Keys to </a:t>
          </a:r>
          <a:br>
            <a:rPr lang="en-US" sz="2400" b="1" dirty="0" smtClean="0"/>
          </a:br>
          <a:r>
            <a:rPr lang="en-US" sz="2400" b="1" dirty="0" smtClean="0"/>
            <a:t>Your Goal</a:t>
          </a:r>
          <a:endParaRPr lang="en-US" sz="2400" b="1" dirty="0"/>
        </a:p>
      </dgm:t>
    </dgm:pt>
    <dgm:pt modelId="{ED3579D6-2F88-4706-80E7-7A26026F055B}" type="parTrans" cxnId="{01E4AA5F-F107-4D02-8FD6-6A0CE9135498}">
      <dgm:prSet/>
      <dgm:spPr/>
      <dgm:t>
        <a:bodyPr/>
        <a:lstStyle/>
        <a:p>
          <a:endParaRPr lang="en-US"/>
        </a:p>
      </dgm:t>
    </dgm:pt>
    <dgm:pt modelId="{364F60D9-5758-4F34-8C85-54B0641BE3F8}" type="sibTrans" cxnId="{01E4AA5F-F107-4D02-8FD6-6A0CE9135498}">
      <dgm:prSet/>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0F9F1B1C-8B7A-4AE5-BC60-B688117508AC}" type="pres">
      <dgm:prSet presAssocID="{7AD1CF16-6E9F-4642-97AC-9FC5228A01FD}" presName="Name0" presStyleCnt="0">
        <dgm:presLayoutVars>
          <dgm:chMax val="7"/>
          <dgm:chPref val="7"/>
          <dgm:dir/>
        </dgm:presLayoutVars>
      </dgm:prSet>
      <dgm:spPr/>
      <dgm:t>
        <a:bodyPr/>
        <a:lstStyle/>
        <a:p>
          <a:endParaRPr lang="en-US"/>
        </a:p>
      </dgm:t>
    </dgm:pt>
    <dgm:pt modelId="{82731AEB-276C-4E7B-8895-22EED33C7C64}" type="pres">
      <dgm:prSet presAssocID="{7AD1CF16-6E9F-4642-97AC-9FC5228A01FD}" presName="dot1" presStyleLbl="alignNode1" presStyleIdx="0" presStyleCnt="12"/>
      <dgm:spPr/>
      <dgm:t>
        <a:bodyPr/>
        <a:lstStyle/>
        <a:p>
          <a:endParaRPr lang="en-US"/>
        </a:p>
      </dgm:t>
    </dgm:pt>
    <dgm:pt modelId="{1FD68A8A-FA5C-4EAC-AAC9-E678B11818B9}" type="pres">
      <dgm:prSet presAssocID="{7AD1CF16-6E9F-4642-97AC-9FC5228A01FD}" presName="dot2" presStyleLbl="alignNode1" presStyleIdx="1" presStyleCnt="12"/>
      <dgm:spPr/>
      <dgm:t>
        <a:bodyPr/>
        <a:lstStyle/>
        <a:p>
          <a:endParaRPr lang="en-US"/>
        </a:p>
      </dgm:t>
    </dgm:pt>
    <dgm:pt modelId="{D1E12372-7B24-4DDD-B4CE-1E09D6A75BD1}" type="pres">
      <dgm:prSet presAssocID="{7AD1CF16-6E9F-4642-97AC-9FC5228A01FD}" presName="dot3" presStyleLbl="alignNode1" presStyleIdx="2" presStyleCnt="12"/>
      <dgm:spPr/>
      <dgm:t>
        <a:bodyPr/>
        <a:lstStyle/>
        <a:p>
          <a:endParaRPr lang="en-US"/>
        </a:p>
      </dgm:t>
    </dgm:pt>
    <dgm:pt modelId="{2DA44519-E8D0-426D-8E39-458580F56A51}" type="pres">
      <dgm:prSet presAssocID="{7AD1CF16-6E9F-4642-97AC-9FC5228A01FD}" presName="dot4" presStyleLbl="alignNode1" presStyleIdx="3" presStyleCnt="12"/>
      <dgm:spPr/>
      <dgm:t>
        <a:bodyPr/>
        <a:lstStyle/>
        <a:p>
          <a:endParaRPr lang="en-US"/>
        </a:p>
      </dgm:t>
    </dgm:pt>
    <dgm:pt modelId="{3AB59444-8057-4E40-AEC1-FD9B5A731B1B}" type="pres">
      <dgm:prSet presAssocID="{7AD1CF16-6E9F-4642-97AC-9FC5228A01FD}" presName="dot5" presStyleLbl="alignNode1" presStyleIdx="4" presStyleCnt="12"/>
      <dgm:spPr/>
      <dgm:t>
        <a:bodyPr/>
        <a:lstStyle/>
        <a:p>
          <a:endParaRPr lang="en-US"/>
        </a:p>
      </dgm:t>
    </dgm:pt>
    <dgm:pt modelId="{1B990757-85B8-4965-857C-2E2F1DC4DC2E}" type="pres">
      <dgm:prSet presAssocID="{7AD1CF16-6E9F-4642-97AC-9FC5228A01FD}" presName="dotArrow1" presStyleLbl="alignNode1" presStyleIdx="5" presStyleCnt="12"/>
      <dgm:spPr/>
      <dgm:t>
        <a:bodyPr/>
        <a:lstStyle/>
        <a:p>
          <a:endParaRPr lang="en-US"/>
        </a:p>
      </dgm:t>
    </dgm:pt>
    <dgm:pt modelId="{08B8C0CA-0235-4287-996D-3F5B1CBEE533}" type="pres">
      <dgm:prSet presAssocID="{7AD1CF16-6E9F-4642-97AC-9FC5228A01FD}" presName="dotArrow2" presStyleLbl="alignNode1" presStyleIdx="6" presStyleCnt="12"/>
      <dgm:spPr/>
      <dgm:t>
        <a:bodyPr/>
        <a:lstStyle/>
        <a:p>
          <a:endParaRPr lang="en-US"/>
        </a:p>
      </dgm:t>
    </dgm:pt>
    <dgm:pt modelId="{0D7D47C5-B8A9-4E30-B7AB-F2DF90E7437C}" type="pres">
      <dgm:prSet presAssocID="{7AD1CF16-6E9F-4642-97AC-9FC5228A01FD}" presName="dotArrow3" presStyleLbl="alignNode1" presStyleIdx="7" presStyleCnt="12"/>
      <dgm:spPr/>
      <dgm:t>
        <a:bodyPr/>
        <a:lstStyle/>
        <a:p>
          <a:endParaRPr lang="en-US"/>
        </a:p>
      </dgm:t>
    </dgm:pt>
    <dgm:pt modelId="{30764112-0000-4EF0-B230-51E8E01927E1}" type="pres">
      <dgm:prSet presAssocID="{7AD1CF16-6E9F-4642-97AC-9FC5228A01FD}" presName="dotArrow4" presStyleLbl="alignNode1" presStyleIdx="8" presStyleCnt="12"/>
      <dgm:spPr/>
      <dgm:t>
        <a:bodyPr/>
        <a:lstStyle/>
        <a:p>
          <a:endParaRPr lang="en-US"/>
        </a:p>
      </dgm:t>
    </dgm:pt>
    <dgm:pt modelId="{5B0C446C-631A-4E6F-92C3-525969B9219D}" type="pres">
      <dgm:prSet presAssocID="{7AD1CF16-6E9F-4642-97AC-9FC5228A01FD}" presName="dotArrow5" presStyleLbl="alignNode1" presStyleIdx="9" presStyleCnt="12"/>
      <dgm:spPr/>
      <dgm:t>
        <a:bodyPr/>
        <a:lstStyle/>
        <a:p>
          <a:endParaRPr lang="en-US"/>
        </a:p>
      </dgm:t>
    </dgm:pt>
    <dgm:pt modelId="{3CFBB4E5-CDFD-4D11-9AFE-2D6582C1E179}" type="pres">
      <dgm:prSet presAssocID="{7AD1CF16-6E9F-4642-97AC-9FC5228A01FD}" presName="dotArrow6" presStyleLbl="alignNode1" presStyleIdx="10" presStyleCnt="12"/>
      <dgm:spPr/>
      <dgm:t>
        <a:bodyPr/>
        <a:lstStyle/>
        <a:p>
          <a:endParaRPr lang="en-US"/>
        </a:p>
      </dgm:t>
    </dgm:pt>
    <dgm:pt modelId="{0092C739-F96A-4FF3-B375-1E71CB805D1A}" type="pres">
      <dgm:prSet presAssocID="{7AD1CF16-6E9F-4642-97AC-9FC5228A01FD}" presName="dotArrow7" presStyleLbl="alignNode1" presStyleIdx="11" presStyleCnt="12"/>
      <dgm:spPr/>
      <dgm:t>
        <a:bodyPr/>
        <a:lstStyle/>
        <a:p>
          <a:endParaRPr lang="en-US"/>
        </a:p>
      </dgm:t>
    </dgm:pt>
    <dgm:pt modelId="{D01A2792-FC08-4B8C-8D74-6C2A9BEEA0D3}" type="pres">
      <dgm:prSet presAssocID="{F24B48B7-8548-4AC0-9709-2F8B357D1FC5}" presName="parTx1" presStyleLbl="node1" presStyleIdx="0" presStyleCnt="3"/>
      <dgm:spPr/>
      <dgm:t>
        <a:bodyPr/>
        <a:lstStyle/>
        <a:p>
          <a:endParaRPr lang="en-US"/>
        </a:p>
      </dgm:t>
    </dgm:pt>
    <dgm:pt modelId="{B74CE867-BCFC-49DC-8DCF-2627E60C3E79}" type="pres">
      <dgm:prSet presAssocID="{7FF0B28D-2E13-4E2F-9928-00497AC390A4}" presName="picture1" presStyleCnt="0"/>
      <dgm:spPr/>
      <dgm:t>
        <a:bodyPr/>
        <a:lstStyle/>
        <a:p>
          <a:endParaRPr lang="en-US"/>
        </a:p>
      </dgm:t>
    </dgm:pt>
    <dgm:pt modelId="{B969ECCB-8A51-4480-AE5F-5BC1E78783A3}" type="pres">
      <dgm:prSet presAssocID="{7FF0B28D-2E13-4E2F-9928-00497AC390A4}" presName="imageRepeatNode" presStyleLbl="fgImgPlace1" presStyleIdx="0" presStyleCnt="3"/>
      <dgm:spPr/>
      <dgm:t>
        <a:bodyPr/>
        <a:lstStyle/>
        <a:p>
          <a:endParaRPr lang="en-US"/>
        </a:p>
      </dgm:t>
    </dgm:pt>
    <dgm:pt modelId="{6D546B9A-C1D7-4132-AF74-28D1E02A81CC}" type="pres">
      <dgm:prSet presAssocID="{86583946-0FDA-4E20-BBCB-38BECE0D3888}" presName="parTx2" presStyleLbl="node1" presStyleIdx="1" presStyleCnt="3"/>
      <dgm:spPr/>
      <dgm:t>
        <a:bodyPr/>
        <a:lstStyle/>
        <a:p>
          <a:endParaRPr lang="en-US"/>
        </a:p>
      </dgm:t>
    </dgm:pt>
    <dgm:pt modelId="{2D504CEE-F64B-4465-8E25-6322EE1BE208}" type="pres">
      <dgm:prSet presAssocID="{364F60D9-5758-4F34-8C85-54B0641BE3F8}" presName="picture2" presStyleCnt="0"/>
      <dgm:spPr/>
      <dgm:t>
        <a:bodyPr/>
        <a:lstStyle/>
        <a:p>
          <a:endParaRPr lang="en-US"/>
        </a:p>
      </dgm:t>
    </dgm:pt>
    <dgm:pt modelId="{6DCB16B5-E33F-4DD4-B16F-840A95FB8D22}" type="pres">
      <dgm:prSet presAssocID="{364F60D9-5758-4F34-8C85-54B0641BE3F8}" presName="imageRepeatNode" presStyleLbl="fgImgPlace1" presStyleIdx="1" presStyleCnt="3"/>
      <dgm:spPr/>
      <dgm:t>
        <a:bodyPr/>
        <a:lstStyle/>
        <a:p>
          <a:endParaRPr lang="en-US"/>
        </a:p>
      </dgm:t>
    </dgm:pt>
    <dgm:pt modelId="{9903AE4C-E15D-4624-A163-2BE0CC01EC00}" type="pres">
      <dgm:prSet presAssocID="{79695F6A-CE60-458E-AE90-0B386D338BD5}" presName="parTx3" presStyleLbl="node1" presStyleIdx="2" presStyleCnt="3"/>
      <dgm:spPr/>
      <dgm:t>
        <a:bodyPr/>
        <a:lstStyle/>
        <a:p>
          <a:endParaRPr lang="en-US"/>
        </a:p>
      </dgm:t>
    </dgm:pt>
    <dgm:pt modelId="{2D6BD464-138A-43D9-AD72-9E228DDB9219}" type="pres">
      <dgm:prSet presAssocID="{B2096011-395E-48B6-8D9F-AD10EE09EAE5}" presName="picture3" presStyleCnt="0"/>
      <dgm:spPr/>
      <dgm:t>
        <a:bodyPr/>
        <a:lstStyle/>
        <a:p>
          <a:endParaRPr lang="en-US"/>
        </a:p>
      </dgm:t>
    </dgm:pt>
    <dgm:pt modelId="{BFC3EA64-81D7-459D-B7A5-96D5E841B7A1}" type="pres">
      <dgm:prSet presAssocID="{B2096011-395E-48B6-8D9F-AD10EE09EAE5}" presName="imageRepeatNode" presStyleLbl="fgImgPlace1" presStyleIdx="2" presStyleCnt="3"/>
      <dgm:spPr/>
      <dgm:t>
        <a:bodyPr/>
        <a:lstStyle/>
        <a:p>
          <a:endParaRPr lang="en-US"/>
        </a:p>
      </dgm:t>
    </dgm:pt>
  </dgm:ptLst>
  <dgm:cxnLst>
    <dgm:cxn modelId="{32A8F4DA-C6F7-47FF-A7F4-FE2FB8E92FA6}" type="presOf" srcId="{86583946-0FDA-4E20-BBCB-38BECE0D3888}" destId="{6D546B9A-C1D7-4132-AF74-28D1E02A81CC}" srcOrd="0" destOrd="0" presId="urn:microsoft.com/office/officeart/2008/layout/AscendingPictureAccentProcess"/>
    <dgm:cxn modelId="{27D292F0-8362-435C-9A30-76B1D3C80EBB}" type="presOf" srcId="{79695F6A-CE60-458E-AE90-0B386D338BD5}" destId="{9903AE4C-E15D-4624-A163-2BE0CC01EC00}" srcOrd="0" destOrd="0" presId="urn:microsoft.com/office/officeart/2008/layout/AscendingPictureAccentProcess"/>
    <dgm:cxn modelId="{EF347052-CF07-4459-822A-C5B118F48504}" type="presOf" srcId="{7FF0B28D-2E13-4E2F-9928-00497AC390A4}" destId="{B969ECCB-8A51-4480-AE5F-5BC1E78783A3}" srcOrd="0" destOrd="0" presId="urn:microsoft.com/office/officeart/2008/layout/AscendingPictureAccentProcess"/>
    <dgm:cxn modelId="{84E34C86-9FD0-4ED6-99D2-27CED3EA3606}" srcId="{7AD1CF16-6E9F-4642-97AC-9FC5228A01FD}" destId="{F24B48B7-8548-4AC0-9709-2F8B357D1FC5}" srcOrd="0" destOrd="0" parTransId="{9BA63945-54F0-4081-8342-2328BE22F70E}" sibTransId="{7FF0B28D-2E13-4E2F-9928-00497AC390A4}"/>
    <dgm:cxn modelId="{01E4AA5F-F107-4D02-8FD6-6A0CE9135498}" srcId="{7AD1CF16-6E9F-4642-97AC-9FC5228A01FD}" destId="{86583946-0FDA-4E20-BBCB-38BECE0D3888}" srcOrd="1" destOrd="0" parTransId="{ED3579D6-2F88-4706-80E7-7A26026F055B}" sibTransId="{364F60D9-5758-4F34-8C85-54B0641BE3F8}"/>
    <dgm:cxn modelId="{5A46E63A-AAC3-47D0-98AF-87231DBC1DDA}" type="presOf" srcId="{B2096011-395E-48B6-8D9F-AD10EE09EAE5}" destId="{BFC3EA64-81D7-459D-B7A5-96D5E841B7A1}" srcOrd="0" destOrd="0" presId="urn:microsoft.com/office/officeart/2008/layout/AscendingPictureAccentProcess"/>
    <dgm:cxn modelId="{887D1CBE-8929-4F67-92E6-220397FD910B}" type="presOf" srcId="{364F60D9-5758-4F34-8C85-54B0641BE3F8}" destId="{6DCB16B5-E33F-4DD4-B16F-840A95FB8D22}" srcOrd="0" destOrd="0" presId="urn:microsoft.com/office/officeart/2008/layout/AscendingPictureAccentProcess"/>
    <dgm:cxn modelId="{17D63F21-A75E-4B58-A01D-C08949BE3671}" type="presOf" srcId="{7AD1CF16-6E9F-4642-97AC-9FC5228A01FD}" destId="{0F9F1B1C-8B7A-4AE5-BC60-B688117508AC}" srcOrd="0" destOrd="0" presId="urn:microsoft.com/office/officeart/2008/layout/AscendingPictureAccentProcess"/>
    <dgm:cxn modelId="{EBB9F2B7-7BA2-4ED7-B8EF-7BAD4CE5538C}" type="presOf" srcId="{F24B48B7-8548-4AC0-9709-2F8B357D1FC5}" destId="{D01A2792-FC08-4B8C-8D74-6C2A9BEEA0D3}" srcOrd="0" destOrd="0" presId="urn:microsoft.com/office/officeart/2008/layout/AscendingPictureAccentProcess"/>
    <dgm:cxn modelId="{A92A607D-56C7-4E94-B534-AD4352F7A29E}" srcId="{7AD1CF16-6E9F-4642-97AC-9FC5228A01FD}" destId="{79695F6A-CE60-458E-AE90-0B386D338BD5}" srcOrd="2" destOrd="0" parTransId="{8B3B001C-7DA8-4158-A87B-BC958C63F58B}" sibTransId="{B2096011-395E-48B6-8D9F-AD10EE09EAE5}"/>
    <dgm:cxn modelId="{90591C50-04E5-4104-AB2A-DEEF2035793C}" type="presParOf" srcId="{0F9F1B1C-8B7A-4AE5-BC60-B688117508AC}" destId="{82731AEB-276C-4E7B-8895-22EED33C7C64}" srcOrd="0" destOrd="0" presId="urn:microsoft.com/office/officeart/2008/layout/AscendingPictureAccentProcess"/>
    <dgm:cxn modelId="{BCA9E4F6-3475-4E59-8BCF-9E7C05A1DE93}" type="presParOf" srcId="{0F9F1B1C-8B7A-4AE5-BC60-B688117508AC}" destId="{1FD68A8A-FA5C-4EAC-AAC9-E678B11818B9}" srcOrd="1" destOrd="0" presId="urn:microsoft.com/office/officeart/2008/layout/AscendingPictureAccentProcess"/>
    <dgm:cxn modelId="{F5ABCE7A-78B7-4AF7-9B67-BB7976A5735F}" type="presParOf" srcId="{0F9F1B1C-8B7A-4AE5-BC60-B688117508AC}" destId="{D1E12372-7B24-4DDD-B4CE-1E09D6A75BD1}" srcOrd="2" destOrd="0" presId="urn:microsoft.com/office/officeart/2008/layout/AscendingPictureAccentProcess"/>
    <dgm:cxn modelId="{A3C247CB-F970-46B7-AEE4-F631921D1166}" type="presParOf" srcId="{0F9F1B1C-8B7A-4AE5-BC60-B688117508AC}" destId="{2DA44519-E8D0-426D-8E39-458580F56A51}" srcOrd="3" destOrd="0" presId="urn:microsoft.com/office/officeart/2008/layout/AscendingPictureAccentProcess"/>
    <dgm:cxn modelId="{8033F8F7-0F11-4A48-A169-F0556E31FAEA}" type="presParOf" srcId="{0F9F1B1C-8B7A-4AE5-BC60-B688117508AC}" destId="{3AB59444-8057-4E40-AEC1-FD9B5A731B1B}" srcOrd="4" destOrd="0" presId="urn:microsoft.com/office/officeart/2008/layout/AscendingPictureAccentProcess"/>
    <dgm:cxn modelId="{1CEFBA58-88AA-4723-942C-A5093D91F462}" type="presParOf" srcId="{0F9F1B1C-8B7A-4AE5-BC60-B688117508AC}" destId="{1B990757-85B8-4965-857C-2E2F1DC4DC2E}" srcOrd="5" destOrd="0" presId="urn:microsoft.com/office/officeart/2008/layout/AscendingPictureAccentProcess"/>
    <dgm:cxn modelId="{364BDF87-9521-4D17-874D-FFD41F60EED6}" type="presParOf" srcId="{0F9F1B1C-8B7A-4AE5-BC60-B688117508AC}" destId="{08B8C0CA-0235-4287-996D-3F5B1CBEE533}" srcOrd="6" destOrd="0" presId="urn:microsoft.com/office/officeart/2008/layout/AscendingPictureAccentProcess"/>
    <dgm:cxn modelId="{5AE82508-FCF3-4004-A672-E02F7C8B979F}" type="presParOf" srcId="{0F9F1B1C-8B7A-4AE5-BC60-B688117508AC}" destId="{0D7D47C5-B8A9-4E30-B7AB-F2DF90E7437C}" srcOrd="7" destOrd="0" presId="urn:microsoft.com/office/officeart/2008/layout/AscendingPictureAccentProcess"/>
    <dgm:cxn modelId="{2FFE6D22-EFB7-4D46-BA1B-D933284F317E}" type="presParOf" srcId="{0F9F1B1C-8B7A-4AE5-BC60-B688117508AC}" destId="{30764112-0000-4EF0-B230-51E8E01927E1}" srcOrd="8" destOrd="0" presId="urn:microsoft.com/office/officeart/2008/layout/AscendingPictureAccentProcess"/>
    <dgm:cxn modelId="{AEA7A2BE-A94A-4C5D-98DF-F2F8732C770B}" type="presParOf" srcId="{0F9F1B1C-8B7A-4AE5-BC60-B688117508AC}" destId="{5B0C446C-631A-4E6F-92C3-525969B9219D}" srcOrd="9" destOrd="0" presId="urn:microsoft.com/office/officeart/2008/layout/AscendingPictureAccentProcess"/>
    <dgm:cxn modelId="{2D83145E-16F2-471A-BFC0-BA10CFCDDEFA}" type="presParOf" srcId="{0F9F1B1C-8B7A-4AE5-BC60-B688117508AC}" destId="{3CFBB4E5-CDFD-4D11-9AFE-2D6582C1E179}" srcOrd="10" destOrd="0" presId="urn:microsoft.com/office/officeart/2008/layout/AscendingPictureAccentProcess"/>
    <dgm:cxn modelId="{11715DA0-5D90-4CE7-BC8D-CF64545E3179}" type="presParOf" srcId="{0F9F1B1C-8B7A-4AE5-BC60-B688117508AC}" destId="{0092C739-F96A-4FF3-B375-1E71CB805D1A}" srcOrd="11" destOrd="0" presId="urn:microsoft.com/office/officeart/2008/layout/AscendingPictureAccentProcess"/>
    <dgm:cxn modelId="{DB41C99C-04DB-44E2-9E42-C93381084D73}" type="presParOf" srcId="{0F9F1B1C-8B7A-4AE5-BC60-B688117508AC}" destId="{D01A2792-FC08-4B8C-8D74-6C2A9BEEA0D3}" srcOrd="12" destOrd="0" presId="urn:microsoft.com/office/officeart/2008/layout/AscendingPictureAccentProcess"/>
    <dgm:cxn modelId="{B5B26085-7830-4389-B851-6D2D7A457FB9}" type="presParOf" srcId="{0F9F1B1C-8B7A-4AE5-BC60-B688117508AC}" destId="{B74CE867-BCFC-49DC-8DCF-2627E60C3E79}" srcOrd="13" destOrd="0" presId="urn:microsoft.com/office/officeart/2008/layout/AscendingPictureAccentProcess"/>
    <dgm:cxn modelId="{8E964C02-5E06-40B3-B149-E57C082E8A68}" type="presParOf" srcId="{B74CE867-BCFC-49DC-8DCF-2627E60C3E79}" destId="{B969ECCB-8A51-4480-AE5F-5BC1E78783A3}" srcOrd="0" destOrd="0" presId="urn:microsoft.com/office/officeart/2008/layout/AscendingPictureAccentProcess"/>
    <dgm:cxn modelId="{F4177893-EA03-4475-B8DB-F4959B31FA0B}" type="presParOf" srcId="{0F9F1B1C-8B7A-4AE5-BC60-B688117508AC}" destId="{6D546B9A-C1D7-4132-AF74-28D1E02A81CC}" srcOrd="14" destOrd="0" presId="urn:microsoft.com/office/officeart/2008/layout/AscendingPictureAccentProcess"/>
    <dgm:cxn modelId="{F48222B1-BD7A-4CDE-83E4-F365F54B51EB}" type="presParOf" srcId="{0F9F1B1C-8B7A-4AE5-BC60-B688117508AC}" destId="{2D504CEE-F64B-4465-8E25-6322EE1BE208}" srcOrd="15" destOrd="0" presId="urn:microsoft.com/office/officeart/2008/layout/AscendingPictureAccentProcess"/>
    <dgm:cxn modelId="{4B2615A1-77D1-44BA-A756-5F2704599EDE}" type="presParOf" srcId="{2D504CEE-F64B-4465-8E25-6322EE1BE208}" destId="{6DCB16B5-E33F-4DD4-B16F-840A95FB8D22}" srcOrd="0" destOrd="0" presId="urn:microsoft.com/office/officeart/2008/layout/AscendingPictureAccentProcess"/>
    <dgm:cxn modelId="{3FF64B14-E0BE-4D05-B819-15A5770C66A8}" type="presParOf" srcId="{0F9F1B1C-8B7A-4AE5-BC60-B688117508AC}" destId="{9903AE4C-E15D-4624-A163-2BE0CC01EC00}" srcOrd="16" destOrd="0" presId="urn:microsoft.com/office/officeart/2008/layout/AscendingPictureAccentProcess"/>
    <dgm:cxn modelId="{A7DD37C4-C449-4B92-8644-5432467688D1}" type="presParOf" srcId="{0F9F1B1C-8B7A-4AE5-BC60-B688117508AC}" destId="{2D6BD464-138A-43D9-AD72-9E228DDB9219}" srcOrd="17" destOrd="0" presId="urn:microsoft.com/office/officeart/2008/layout/AscendingPictureAccentProcess"/>
    <dgm:cxn modelId="{7F2F051A-32A4-41C0-9987-30B320D7D669}" type="presParOf" srcId="{2D6BD464-138A-43D9-AD72-9E228DDB9219}" destId="{BFC3EA64-81D7-459D-B7A5-96D5E841B7A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DE990F-6374-4D32-8AEF-9DAF5D745B1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06BE03E9-E63F-457C-8AFB-101D4136FF1B}">
      <dgm:prSet phldrT="[Text]"/>
      <dgm:spPr/>
      <dgm:t>
        <a:bodyPr/>
        <a:lstStyle/>
        <a:p>
          <a:r>
            <a:rPr lang="en-US" dirty="0" smtClean="0"/>
            <a:t>Expand my professional network</a:t>
          </a:r>
          <a:endParaRPr lang="en-US" dirty="0"/>
        </a:p>
      </dgm:t>
    </dgm:pt>
    <dgm:pt modelId="{6EE4FE25-65B9-4440-891E-FDA7D73CFC92}" type="parTrans" cxnId="{FFF7487C-1456-401B-AD22-8F1A1A66AE5D}">
      <dgm:prSet/>
      <dgm:spPr/>
      <dgm:t>
        <a:bodyPr/>
        <a:lstStyle/>
        <a:p>
          <a:endParaRPr lang="en-US"/>
        </a:p>
      </dgm:t>
    </dgm:pt>
    <dgm:pt modelId="{5F754395-AB1B-4277-B087-29E72A141AD0}" type="sibTrans" cxnId="{FFF7487C-1456-401B-AD22-8F1A1A66AE5D}">
      <dgm:prSet/>
      <dgm:spPr/>
      <dgm:t>
        <a:bodyPr/>
        <a:lstStyle/>
        <a:p>
          <a:endParaRPr lang="en-US"/>
        </a:p>
      </dgm:t>
    </dgm:pt>
    <dgm:pt modelId="{676F5936-405A-4CFB-AFAE-41646DF6ED05}">
      <dgm:prSet phldrT="[Text]"/>
      <dgm:spPr/>
      <dgm:t>
        <a:bodyPr/>
        <a:lstStyle/>
        <a:p>
          <a:r>
            <a:rPr lang="en-US" dirty="0" smtClean="0"/>
            <a:t>Learn business acumen relevant to my field, so I can deliver better options and results</a:t>
          </a:r>
          <a:endParaRPr lang="en-US" dirty="0"/>
        </a:p>
      </dgm:t>
    </dgm:pt>
    <dgm:pt modelId="{7B8B1642-EE87-4398-9E83-21E681F36479}" type="parTrans" cxnId="{76A0852B-4070-4BCF-AC9E-C0D689CE0D4B}">
      <dgm:prSet/>
      <dgm:spPr/>
      <dgm:t>
        <a:bodyPr/>
        <a:lstStyle/>
        <a:p>
          <a:endParaRPr lang="en-US"/>
        </a:p>
      </dgm:t>
    </dgm:pt>
    <dgm:pt modelId="{A5AE14D5-7690-4342-A976-54BA7EC95F29}" type="sibTrans" cxnId="{76A0852B-4070-4BCF-AC9E-C0D689CE0D4B}">
      <dgm:prSet/>
      <dgm:spPr/>
      <dgm:t>
        <a:bodyPr/>
        <a:lstStyle/>
        <a:p>
          <a:endParaRPr lang="en-US"/>
        </a:p>
      </dgm:t>
    </dgm:pt>
    <dgm:pt modelId="{255D544E-7D02-4A91-9BCB-DDF8BC7CA537}">
      <dgm:prSet phldrT="[Text]"/>
      <dgm:spPr/>
      <dgm:t>
        <a:bodyPr/>
        <a:lstStyle/>
        <a:p>
          <a:r>
            <a:rPr lang="en-US" dirty="0" smtClean="0"/>
            <a:t>Develop stronger meeting management skills</a:t>
          </a:r>
          <a:endParaRPr lang="en-US" dirty="0"/>
        </a:p>
      </dgm:t>
    </dgm:pt>
    <dgm:pt modelId="{401BBC43-1EBD-44C2-BE4B-077BC97C6786}" type="parTrans" cxnId="{739A066B-4D70-42D4-A780-D0978AD00549}">
      <dgm:prSet/>
      <dgm:spPr/>
      <dgm:t>
        <a:bodyPr/>
        <a:lstStyle/>
        <a:p>
          <a:endParaRPr lang="en-US"/>
        </a:p>
      </dgm:t>
    </dgm:pt>
    <dgm:pt modelId="{05099EF0-CDEE-47E0-BD2E-938928EE8D4A}" type="sibTrans" cxnId="{739A066B-4D70-42D4-A780-D0978AD00549}">
      <dgm:prSet/>
      <dgm:spPr/>
      <dgm:t>
        <a:bodyPr/>
        <a:lstStyle/>
        <a:p>
          <a:endParaRPr lang="en-US"/>
        </a:p>
      </dgm:t>
    </dgm:pt>
    <dgm:pt modelId="{8EA8E357-3D44-4A86-A47F-D45CE333EA4F}" type="pres">
      <dgm:prSet presAssocID="{A5DE990F-6374-4D32-8AEF-9DAF5D745B1A}" presName="Name0" presStyleCnt="0">
        <dgm:presLayoutVars>
          <dgm:dir/>
          <dgm:resizeHandles val="exact"/>
        </dgm:presLayoutVars>
      </dgm:prSet>
      <dgm:spPr/>
      <dgm:t>
        <a:bodyPr/>
        <a:lstStyle/>
        <a:p>
          <a:endParaRPr lang="en-US"/>
        </a:p>
      </dgm:t>
    </dgm:pt>
    <dgm:pt modelId="{26E1BAA2-6A23-4E65-AB32-A5CA8DA61B29}" type="pres">
      <dgm:prSet presAssocID="{06BE03E9-E63F-457C-8AFB-101D4136FF1B}" presName="composite" presStyleCnt="0"/>
      <dgm:spPr/>
    </dgm:pt>
    <dgm:pt modelId="{335A73F0-5535-4016-8F87-D257039400AE}" type="pres">
      <dgm:prSet presAssocID="{06BE03E9-E63F-457C-8AFB-101D4136FF1B}" presName="rect1" presStyleLbl="trAlignAcc1" presStyleIdx="0" presStyleCnt="3" custScaleX="107329">
        <dgm:presLayoutVars>
          <dgm:bulletEnabled val="1"/>
        </dgm:presLayoutVars>
      </dgm:prSet>
      <dgm:spPr/>
      <dgm:t>
        <a:bodyPr/>
        <a:lstStyle/>
        <a:p>
          <a:endParaRPr lang="en-US"/>
        </a:p>
      </dgm:t>
    </dgm:pt>
    <dgm:pt modelId="{5083D357-1C4F-460D-969F-E52685D3ED04}" type="pres">
      <dgm:prSet presAssocID="{06BE03E9-E63F-457C-8AFB-101D4136FF1B}" presName="rect2" presStyleLbl="fgImgPlace1" presStyleIdx="0" presStyleCnt="3" custLinFactNeighborX="-22712" custLinFactNeighborY="46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8326212-3232-4FA7-83AB-9CB5CE571198}" type="pres">
      <dgm:prSet presAssocID="{5F754395-AB1B-4277-B087-29E72A141AD0}" presName="sibTrans" presStyleCnt="0"/>
      <dgm:spPr/>
    </dgm:pt>
    <dgm:pt modelId="{74DDB5C6-8E9A-4513-91FD-CFBE254F77F4}" type="pres">
      <dgm:prSet presAssocID="{676F5936-405A-4CFB-AFAE-41646DF6ED05}" presName="composite" presStyleCnt="0"/>
      <dgm:spPr/>
    </dgm:pt>
    <dgm:pt modelId="{68392E25-544E-4A7B-B701-BF5160476259}" type="pres">
      <dgm:prSet presAssocID="{676F5936-405A-4CFB-AFAE-41646DF6ED05}" presName="rect1" presStyleLbl="trAlignAcc1" presStyleIdx="1" presStyleCnt="3" custScaleX="106960">
        <dgm:presLayoutVars>
          <dgm:bulletEnabled val="1"/>
        </dgm:presLayoutVars>
      </dgm:prSet>
      <dgm:spPr/>
      <dgm:t>
        <a:bodyPr/>
        <a:lstStyle/>
        <a:p>
          <a:endParaRPr lang="en-US"/>
        </a:p>
      </dgm:t>
    </dgm:pt>
    <dgm:pt modelId="{3A89A33C-C50F-4A39-98A6-F3FA928E52D7}" type="pres">
      <dgm:prSet presAssocID="{676F5936-405A-4CFB-AFAE-41646DF6ED05}" presName="rect2" presStyleLbl="fgImgPlace1" presStyleIdx="1" presStyleCnt="3" custLinFactNeighborX="-22712" custLinFactNeighborY="46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705068C-F030-4F05-BB03-2E780292FFC2}" type="pres">
      <dgm:prSet presAssocID="{A5AE14D5-7690-4342-A976-54BA7EC95F29}" presName="sibTrans" presStyleCnt="0"/>
      <dgm:spPr/>
    </dgm:pt>
    <dgm:pt modelId="{D88FBDAC-5DE1-480E-9900-D58F1CCB65D8}" type="pres">
      <dgm:prSet presAssocID="{255D544E-7D02-4A91-9BCB-DDF8BC7CA537}" presName="composite" presStyleCnt="0"/>
      <dgm:spPr/>
    </dgm:pt>
    <dgm:pt modelId="{A1089014-F00B-49C7-AE28-8BE5EDBA0E7D}" type="pres">
      <dgm:prSet presAssocID="{255D544E-7D02-4A91-9BCB-DDF8BC7CA537}" presName="rect1" presStyleLbl="trAlignAcc1" presStyleIdx="2" presStyleCnt="3" custScaleX="106960">
        <dgm:presLayoutVars>
          <dgm:bulletEnabled val="1"/>
        </dgm:presLayoutVars>
      </dgm:prSet>
      <dgm:spPr/>
      <dgm:t>
        <a:bodyPr/>
        <a:lstStyle/>
        <a:p>
          <a:endParaRPr lang="en-US"/>
        </a:p>
      </dgm:t>
    </dgm:pt>
    <dgm:pt modelId="{D80CD9F6-FB6C-447F-A34C-2F6A1336F055}" type="pres">
      <dgm:prSet presAssocID="{255D544E-7D02-4A91-9BCB-DDF8BC7CA537}" presName="rect2" presStyleLbl="fgImgPlace1" presStyleIdx="2" presStyleCnt="3" custLinFactNeighborX="-22712" custLinFactNeighborY="46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7285" t="-17509" r="-23715" b="4266"/>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Lst>
  <dgm:cxnLst>
    <dgm:cxn modelId="{DAD271E3-074F-4C68-B852-3A70BD3E9407}" type="presOf" srcId="{06BE03E9-E63F-457C-8AFB-101D4136FF1B}" destId="{335A73F0-5535-4016-8F87-D257039400AE}" srcOrd="0" destOrd="0" presId="urn:microsoft.com/office/officeart/2008/layout/PictureStrips"/>
    <dgm:cxn modelId="{FFF7487C-1456-401B-AD22-8F1A1A66AE5D}" srcId="{A5DE990F-6374-4D32-8AEF-9DAF5D745B1A}" destId="{06BE03E9-E63F-457C-8AFB-101D4136FF1B}" srcOrd="0" destOrd="0" parTransId="{6EE4FE25-65B9-4440-891E-FDA7D73CFC92}" sibTransId="{5F754395-AB1B-4277-B087-29E72A141AD0}"/>
    <dgm:cxn modelId="{739A066B-4D70-42D4-A780-D0978AD00549}" srcId="{A5DE990F-6374-4D32-8AEF-9DAF5D745B1A}" destId="{255D544E-7D02-4A91-9BCB-DDF8BC7CA537}" srcOrd="2" destOrd="0" parTransId="{401BBC43-1EBD-44C2-BE4B-077BC97C6786}" sibTransId="{05099EF0-CDEE-47E0-BD2E-938928EE8D4A}"/>
    <dgm:cxn modelId="{0D3E5B32-FF11-4ECA-B715-1A821C38B9C6}" type="presOf" srcId="{676F5936-405A-4CFB-AFAE-41646DF6ED05}" destId="{68392E25-544E-4A7B-B701-BF5160476259}" srcOrd="0" destOrd="0" presId="urn:microsoft.com/office/officeart/2008/layout/PictureStrips"/>
    <dgm:cxn modelId="{76A0852B-4070-4BCF-AC9E-C0D689CE0D4B}" srcId="{A5DE990F-6374-4D32-8AEF-9DAF5D745B1A}" destId="{676F5936-405A-4CFB-AFAE-41646DF6ED05}" srcOrd="1" destOrd="0" parTransId="{7B8B1642-EE87-4398-9E83-21E681F36479}" sibTransId="{A5AE14D5-7690-4342-A976-54BA7EC95F29}"/>
    <dgm:cxn modelId="{5268A5B6-F4CC-4A02-B806-A6412FB3C467}" type="presOf" srcId="{A5DE990F-6374-4D32-8AEF-9DAF5D745B1A}" destId="{8EA8E357-3D44-4A86-A47F-D45CE333EA4F}" srcOrd="0" destOrd="0" presId="urn:microsoft.com/office/officeart/2008/layout/PictureStrips"/>
    <dgm:cxn modelId="{69A5B5F0-8405-440C-8E5C-070563474780}" type="presOf" srcId="{255D544E-7D02-4A91-9BCB-DDF8BC7CA537}" destId="{A1089014-F00B-49C7-AE28-8BE5EDBA0E7D}" srcOrd="0" destOrd="0" presId="urn:microsoft.com/office/officeart/2008/layout/PictureStrips"/>
    <dgm:cxn modelId="{C9D85968-CA29-45DE-91A7-4E0F62C4ABA0}" type="presParOf" srcId="{8EA8E357-3D44-4A86-A47F-D45CE333EA4F}" destId="{26E1BAA2-6A23-4E65-AB32-A5CA8DA61B29}" srcOrd="0" destOrd="0" presId="urn:microsoft.com/office/officeart/2008/layout/PictureStrips"/>
    <dgm:cxn modelId="{8312C784-3A1F-41DB-93C6-9B3BAE4E8358}" type="presParOf" srcId="{26E1BAA2-6A23-4E65-AB32-A5CA8DA61B29}" destId="{335A73F0-5535-4016-8F87-D257039400AE}" srcOrd="0" destOrd="0" presId="urn:microsoft.com/office/officeart/2008/layout/PictureStrips"/>
    <dgm:cxn modelId="{5E02EE18-E903-4986-BADF-B93EAED88436}" type="presParOf" srcId="{26E1BAA2-6A23-4E65-AB32-A5CA8DA61B29}" destId="{5083D357-1C4F-460D-969F-E52685D3ED04}" srcOrd="1" destOrd="0" presId="urn:microsoft.com/office/officeart/2008/layout/PictureStrips"/>
    <dgm:cxn modelId="{61C89226-FD86-4513-900D-FB5775FABF73}" type="presParOf" srcId="{8EA8E357-3D44-4A86-A47F-D45CE333EA4F}" destId="{B8326212-3232-4FA7-83AB-9CB5CE571198}" srcOrd="1" destOrd="0" presId="urn:microsoft.com/office/officeart/2008/layout/PictureStrips"/>
    <dgm:cxn modelId="{669B8625-D012-45A0-8503-B005E3C61B2A}" type="presParOf" srcId="{8EA8E357-3D44-4A86-A47F-D45CE333EA4F}" destId="{74DDB5C6-8E9A-4513-91FD-CFBE254F77F4}" srcOrd="2" destOrd="0" presId="urn:microsoft.com/office/officeart/2008/layout/PictureStrips"/>
    <dgm:cxn modelId="{5B459DCB-BC4C-45FD-AFD5-01871C54F8DE}" type="presParOf" srcId="{74DDB5C6-8E9A-4513-91FD-CFBE254F77F4}" destId="{68392E25-544E-4A7B-B701-BF5160476259}" srcOrd="0" destOrd="0" presId="urn:microsoft.com/office/officeart/2008/layout/PictureStrips"/>
    <dgm:cxn modelId="{4C16715C-CD1B-4F27-B89D-A715EDE790DF}" type="presParOf" srcId="{74DDB5C6-8E9A-4513-91FD-CFBE254F77F4}" destId="{3A89A33C-C50F-4A39-98A6-F3FA928E52D7}" srcOrd="1" destOrd="0" presId="urn:microsoft.com/office/officeart/2008/layout/PictureStrips"/>
    <dgm:cxn modelId="{051D8B31-1872-4A90-B972-561290DFA621}" type="presParOf" srcId="{8EA8E357-3D44-4A86-A47F-D45CE333EA4F}" destId="{5705068C-F030-4F05-BB03-2E780292FFC2}" srcOrd="3" destOrd="0" presId="urn:microsoft.com/office/officeart/2008/layout/PictureStrips"/>
    <dgm:cxn modelId="{FB7A287F-2108-463F-BD01-3771BCBCC469}" type="presParOf" srcId="{8EA8E357-3D44-4A86-A47F-D45CE333EA4F}" destId="{D88FBDAC-5DE1-480E-9900-D58F1CCB65D8}" srcOrd="4" destOrd="0" presId="urn:microsoft.com/office/officeart/2008/layout/PictureStrips"/>
    <dgm:cxn modelId="{C389DDA4-E01E-4999-B965-FB5B8B4A8FB0}" type="presParOf" srcId="{D88FBDAC-5DE1-480E-9900-D58F1CCB65D8}" destId="{A1089014-F00B-49C7-AE28-8BE5EDBA0E7D}" srcOrd="0" destOrd="0" presId="urn:microsoft.com/office/officeart/2008/layout/PictureStrips"/>
    <dgm:cxn modelId="{7E296372-E9AC-45D8-A9FD-5E084F1DEA4D}" type="presParOf" srcId="{D88FBDAC-5DE1-480E-9900-D58F1CCB65D8}" destId="{D80CD9F6-FB6C-447F-A34C-2F6A1336F05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DE990F-6374-4D32-8AEF-9DAF5D745B1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06BE03E9-E63F-457C-8AFB-101D4136FF1B}">
      <dgm:prSet phldrT="[Text]"/>
      <dgm:spPr/>
      <dgm:t>
        <a:bodyPr/>
        <a:lstStyle/>
        <a:p>
          <a:r>
            <a:rPr lang="en-US" dirty="0" smtClean="0"/>
            <a:t>Expand my professional network</a:t>
          </a:r>
          <a:endParaRPr lang="en-US" dirty="0"/>
        </a:p>
      </dgm:t>
    </dgm:pt>
    <dgm:pt modelId="{6EE4FE25-65B9-4440-891E-FDA7D73CFC92}" type="parTrans" cxnId="{FFF7487C-1456-401B-AD22-8F1A1A66AE5D}">
      <dgm:prSet/>
      <dgm:spPr/>
      <dgm:t>
        <a:bodyPr/>
        <a:lstStyle/>
        <a:p>
          <a:endParaRPr lang="en-US"/>
        </a:p>
      </dgm:t>
    </dgm:pt>
    <dgm:pt modelId="{5F754395-AB1B-4277-B087-29E72A141AD0}" type="sibTrans" cxnId="{FFF7487C-1456-401B-AD22-8F1A1A66AE5D}">
      <dgm:prSet/>
      <dgm:spPr/>
      <dgm:t>
        <a:bodyPr/>
        <a:lstStyle/>
        <a:p>
          <a:endParaRPr lang="en-US"/>
        </a:p>
      </dgm:t>
    </dgm:pt>
    <dgm:pt modelId="{676F5936-405A-4CFB-AFAE-41646DF6ED05}">
      <dgm:prSet phldrT="[Text]"/>
      <dgm:spPr/>
      <dgm:t>
        <a:bodyPr/>
        <a:lstStyle/>
        <a:p>
          <a:r>
            <a:rPr lang="en-US" dirty="0" smtClean="0"/>
            <a:t>Learn business acumen relevant to my field, so I can deliver better options and results</a:t>
          </a:r>
          <a:endParaRPr lang="en-US" dirty="0"/>
        </a:p>
      </dgm:t>
    </dgm:pt>
    <dgm:pt modelId="{7B8B1642-EE87-4398-9E83-21E681F36479}" type="parTrans" cxnId="{76A0852B-4070-4BCF-AC9E-C0D689CE0D4B}">
      <dgm:prSet/>
      <dgm:spPr/>
      <dgm:t>
        <a:bodyPr/>
        <a:lstStyle/>
        <a:p>
          <a:endParaRPr lang="en-US"/>
        </a:p>
      </dgm:t>
    </dgm:pt>
    <dgm:pt modelId="{A5AE14D5-7690-4342-A976-54BA7EC95F29}" type="sibTrans" cxnId="{76A0852B-4070-4BCF-AC9E-C0D689CE0D4B}">
      <dgm:prSet/>
      <dgm:spPr/>
      <dgm:t>
        <a:bodyPr/>
        <a:lstStyle/>
        <a:p>
          <a:endParaRPr lang="en-US"/>
        </a:p>
      </dgm:t>
    </dgm:pt>
    <dgm:pt modelId="{255D544E-7D02-4A91-9BCB-DDF8BC7CA537}">
      <dgm:prSet phldrT="[Text]"/>
      <dgm:spPr/>
      <dgm:t>
        <a:bodyPr/>
        <a:lstStyle/>
        <a:p>
          <a:r>
            <a:rPr lang="en-US" dirty="0" smtClean="0"/>
            <a:t>Develop stronger meeting management skills</a:t>
          </a:r>
          <a:endParaRPr lang="en-US" dirty="0"/>
        </a:p>
      </dgm:t>
    </dgm:pt>
    <dgm:pt modelId="{401BBC43-1EBD-44C2-BE4B-077BC97C6786}" type="parTrans" cxnId="{739A066B-4D70-42D4-A780-D0978AD00549}">
      <dgm:prSet/>
      <dgm:spPr/>
      <dgm:t>
        <a:bodyPr/>
        <a:lstStyle/>
        <a:p>
          <a:endParaRPr lang="en-US"/>
        </a:p>
      </dgm:t>
    </dgm:pt>
    <dgm:pt modelId="{05099EF0-CDEE-47E0-BD2E-938928EE8D4A}" type="sibTrans" cxnId="{739A066B-4D70-42D4-A780-D0978AD00549}">
      <dgm:prSet/>
      <dgm:spPr/>
      <dgm:t>
        <a:bodyPr/>
        <a:lstStyle/>
        <a:p>
          <a:endParaRPr lang="en-US"/>
        </a:p>
      </dgm:t>
    </dgm:pt>
    <dgm:pt modelId="{8EA8E357-3D44-4A86-A47F-D45CE333EA4F}" type="pres">
      <dgm:prSet presAssocID="{A5DE990F-6374-4D32-8AEF-9DAF5D745B1A}" presName="Name0" presStyleCnt="0">
        <dgm:presLayoutVars>
          <dgm:dir/>
          <dgm:resizeHandles val="exact"/>
        </dgm:presLayoutVars>
      </dgm:prSet>
      <dgm:spPr/>
      <dgm:t>
        <a:bodyPr/>
        <a:lstStyle/>
        <a:p>
          <a:endParaRPr lang="en-US"/>
        </a:p>
      </dgm:t>
    </dgm:pt>
    <dgm:pt modelId="{26E1BAA2-6A23-4E65-AB32-A5CA8DA61B29}" type="pres">
      <dgm:prSet presAssocID="{06BE03E9-E63F-457C-8AFB-101D4136FF1B}" presName="composite" presStyleCnt="0"/>
      <dgm:spPr/>
    </dgm:pt>
    <dgm:pt modelId="{335A73F0-5535-4016-8F87-D257039400AE}" type="pres">
      <dgm:prSet presAssocID="{06BE03E9-E63F-457C-8AFB-101D4136FF1B}" presName="rect1" presStyleLbl="trAlignAcc1" presStyleIdx="0" presStyleCnt="3" custScaleX="107329">
        <dgm:presLayoutVars>
          <dgm:bulletEnabled val="1"/>
        </dgm:presLayoutVars>
      </dgm:prSet>
      <dgm:spPr/>
      <dgm:t>
        <a:bodyPr/>
        <a:lstStyle/>
        <a:p>
          <a:endParaRPr lang="en-US"/>
        </a:p>
      </dgm:t>
    </dgm:pt>
    <dgm:pt modelId="{5083D357-1C4F-460D-969F-E52685D3ED04}" type="pres">
      <dgm:prSet presAssocID="{06BE03E9-E63F-457C-8AFB-101D4136FF1B}" presName="rect2" presStyleLbl="fgImgPlace1" presStyleIdx="0" presStyleCnt="3" custLinFactNeighborX="-22712" custLinFactNeighborY="46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8326212-3232-4FA7-83AB-9CB5CE571198}" type="pres">
      <dgm:prSet presAssocID="{5F754395-AB1B-4277-B087-29E72A141AD0}" presName="sibTrans" presStyleCnt="0"/>
      <dgm:spPr/>
    </dgm:pt>
    <dgm:pt modelId="{74DDB5C6-8E9A-4513-91FD-CFBE254F77F4}" type="pres">
      <dgm:prSet presAssocID="{676F5936-405A-4CFB-AFAE-41646DF6ED05}" presName="composite" presStyleCnt="0"/>
      <dgm:spPr/>
    </dgm:pt>
    <dgm:pt modelId="{68392E25-544E-4A7B-B701-BF5160476259}" type="pres">
      <dgm:prSet presAssocID="{676F5936-405A-4CFB-AFAE-41646DF6ED05}" presName="rect1" presStyleLbl="trAlignAcc1" presStyleIdx="1" presStyleCnt="3" custScaleX="106960">
        <dgm:presLayoutVars>
          <dgm:bulletEnabled val="1"/>
        </dgm:presLayoutVars>
      </dgm:prSet>
      <dgm:spPr/>
      <dgm:t>
        <a:bodyPr/>
        <a:lstStyle/>
        <a:p>
          <a:endParaRPr lang="en-US"/>
        </a:p>
      </dgm:t>
    </dgm:pt>
    <dgm:pt modelId="{3A89A33C-C50F-4A39-98A6-F3FA928E52D7}" type="pres">
      <dgm:prSet presAssocID="{676F5936-405A-4CFB-AFAE-41646DF6ED05}" presName="rect2" presStyleLbl="fgImgPlace1" presStyleIdx="1" presStyleCnt="3" custLinFactNeighborX="-22712" custLinFactNeighborY="46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705068C-F030-4F05-BB03-2E780292FFC2}" type="pres">
      <dgm:prSet presAssocID="{A5AE14D5-7690-4342-A976-54BA7EC95F29}" presName="sibTrans" presStyleCnt="0"/>
      <dgm:spPr/>
    </dgm:pt>
    <dgm:pt modelId="{D88FBDAC-5DE1-480E-9900-D58F1CCB65D8}" type="pres">
      <dgm:prSet presAssocID="{255D544E-7D02-4A91-9BCB-DDF8BC7CA537}" presName="composite" presStyleCnt="0"/>
      <dgm:spPr/>
    </dgm:pt>
    <dgm:pt modelId="{A1089014-F00B-49C7-AE28-8BE5EDBA0E7D}" type="pres">
      <dgm:prSet presAssocID="{255D544E-7D02-4A91-9BCB-DDF8BC7CA537}" presName="rect1" presStyleLbl="trAlignAcc1" presStyleIdx="2" presStyleCnt="3" custScaleX="106960">
        <dgm:presLayoutVars>
          <dgm:bulletEnabled val="1"/>
        </dgm:presLayoutVars>
      </dgm:prSet>
      <dgm:spPr/>
      <dgm:t>
        <a:bodyPr/>
        <a:lstStyle/>
        <a:p>
          <a:endParaRPr lang="en-US"/>
        </a:p>
      </dgm:t>
    </dgm:pt>
    <dgm:pt modelId="{D80CD9F6-FB6C-447F-A34C-2F6A1336F055}" type="pres">
      <dgm:prSet presAssocID="{255D544E-7D02-4A91-9BCB-DDF8BC7CA537}" presName="rect2" presStyleLbl="fgImgPlace1" presStyleIdx="2" presStyleCnt="3" custLinFactNeighborX="-22712" custLinFactNeighborY="46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7285" t="-17509" r="-23715" b="4266"/>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Lst>
  <dgm:cxnLst>
    <dgm:cxn modelId="{FFF7487C-1456-401B-AD22-8F1A1A66AE5D}" srcId="{A5DE990F-6374-4D32-8AEF-9DAF5D745B1A}" destId="{06BE03E9-E63F-457C-8AFB-101D4136FF1B}" srcOrd="0" destOrd="0" parTransId="{6EE4FE25-65B9-4440-891E-FDA7D73CFC92}" sibTransId="{5F754395-AB1B-4277-B087-29E72A141AD0}"/>
    <dgm:cxn modelId="{7B6F6131-2CF1-40B7-A161-FEE385F1B405}" type="presOf" srcId="{06BE03E9-E63F-457C-8AFB-101D4136FF1B}" destId="{335A73F0-5535-4016-8F87-D257039400AE}" srcOrd="0" destOrd="0" presId="urn:microsoft.com/office/officeart/2008/layout/PictureStrips"/>
    <dgm:cxn modelId="{C3D443CE-0C20-47E0-9116-045E05B3D386}" type="presOf" srcId="{A5DE990F-6374-4D32-8AEF-9DAF5D745B1A}" destId="{8EA8E357-3D44-4A86-A47F-D45CE333EA4F}" srcOrd="0" destOrd="0" presId="urn:microsoft.com/office/officeart/2008/layout/PictureStrips"/>
    <dgm:cxn modelId="{739A066B-4D70-42D4-A780-D0978AD00549}" srcId="{A5DE990F-6374-4D32-8AEF-9DAF5D745B1A}" destId="{255D544E-7D02-4A91-9BCB-DDF8BC7CA537}" srcOrd="2" destOrd="0" parTransId="{401BBC43-1EBD-44C2-BE4B-077BC97C6786}" sibTransId="{05099EF0-CDEE-47E0-BD2E-938928EE8D4A}"/>
    <dgm:cxn modelId="{62568D84-A6A1-4FB7-9948-13462B883778}" type="presOf" srcId="{255D544E-7D02-4A91-9BCB-DDF8BC7CA537}" destId="{A1089014-F00B-49C7-AE28-8BE5EDBA0E7D}" srcOrd="0" destOrd="0" presId="urn:microsoft.com/office/officeart/2008/layout/PictureStrips"/>
    <dgm:cxn modelId="{E1627A26-D24B-400A-A532-2DE080DC2BB7}" type="presOf" srcId="{676F5936-405A-4CFB-AFAE-41646DF6ED05}" destId="{68392E25-544E-4A7B-B701-BF5160476259}" srcOrd="0" destOrd="0" presId="urn:microsoft.com/office/officeart/2008/layout/PictureStrips"/>
    <dgm:cxn modelId="{76A0852B-4070-4BCF-AC9E-C0D689CE0D4B}" srcId="{A5DE990F-6374-4D32-8AEF-9DAF5D745B1A}" destId="{676F5936-405A-4CFB-AFAE-41646DF6ED05}" srcOrd="1" destOrd="0" parTransId="{7B8B1642-EE87-4398-9E83-21E681F36479}" sibTransId="{A5AE14D5-7690-4342-A976-54BA7EC95F29}"/>
    <dgm:cxn modelId="{441A8A5C-DEEA-4C00-B03C-E4FE5DE7E20E}" type="presParOf" srcId="{8EA8E357-3D44-4A86-A47F-D45CE333EA4F}" destId="{26E1BAA2-6A23-4E65-AB32-A5CA8DA61B29}" srcOrd="0" destOrd="0" presId="urn:microsoft.com/office/officeart/2008/layout/PictureStrips"/>
    <dgm:cxn modelId="{55AA2114-448E-4C1C-8785-5A221711C7D5}" type="presParOf" srcId="{26E1BAA2-6A23-4E65-AB32-A5CA8DA61B29}" destId="{335A73F0-5535-4016-8F87-D257039400AE}" srcOrd="0" destOrd="0" presId="urn:microsoft.com/office/officeart/2008/layout/PictureStrips"/>
    <dgm:cxn modelId="{BB6C406A-7F98-45ED-A524-D31DB2061116}" type="presParOf" srcId="{26E1BAA2-6A23-4E65-AB32-A5CA8DA61B29}" destId="{5083D357-1C4F-460D-969F-E52685D3ED04}" srcOrd="1" destOrd="0" presId="urn:microsoft.com/office/officeart/2008/layout/PictureStrips"/>
    <dgm:cxn modelId="{83ECBC8B-7F4E-416A-992B-ADE1FE506BF6}" type="presParOf" srcId="{8EA8E357-3D44-4A86-A47F-D45CE333EA4F}" destId="{B8326212-3232-4FA7-83AB-9CB5CE571198}" srcOrd="1" destOrd="0" presId="urn:microsoft.com/office/officeart/2008/layout/PictureStrips"/>
    <dgm:cxn modelId="{F859351D-3208-419C-AD04-DCD0174A7DAA}" type="presParOf" srcId="{8EA8E357-3D44-4A86-A47F-D45CE333EA4F}" destId="{74DDB5C6-8E9A-4513-91FD-CFBE254F77F4}" srcOrd="2" destOrd="0" presId="urn:microsoft.com/office/officeart/2008/layout/PictureStrips"/>
    <dgm:cxn modelId="{FE4F88C1-B072-4734-8B3C-A9A61D8CEF22}" type="presParOf" srcId="{74DDB5C6-8E9A-4513-91FD-CFBE254F77F4}" destId="{68392E25-544E-4A7B-B701-BF5160476259}" srcOrd="0" destOrd="0" presId="urn:microsoft.com/office/officeart/2008/layout/PictureStrips"/>
    <dgm:cxn modelId="{53C346DE-27F9-4129-BD7F-CE06140D5827}" type="presParOf" srcId="{74DDB5C6-8E9A-4513-91FD-CFBE254F77F4}" destId="{3A89A33C-C50F-4A39-98A6-F3FA928E52D7}" srcOrd="1" destOrd="0" presId="urn:microsoft.com/office/officeart/2008/layout/PictureStrips"/>
    <dgm:cxn modelId="{26415F51-A00F-4561-AAB0-518AA23061B7}" type="presParOf" srcId="{8EA8E357-3D44-4A86-A47F-D45CE333EA4F}" destId="{5705068C-F030-4F05-BB03-2E780292FFC2}" srcOrd="3" destOrd="0" presId="urn:microsoft.com/office/officeart/2008/layout/PictureStrips"/>
    <dgm:cxn modelId="{CEECF198-D433-4980-8C1E-E05B6134D5BB}" type="presParOf" srcId="{8EA8E357-3D44-4A86-A47F-D45CE333EA4F}" destId="{D88FBDAC-5DE1-480E-9900-D58F1CCB65D8}" srcOrd="4" destOrd="0" presId="urn:microsoft.com/office/officeart/2008/layout/PictureStrips"/>
    <dgm:cxn modelId="{C62ACD4F-E766-460A-B2D2-94D331BA6AA5}" type="presParOf" srcId="{D88FBDAC-5DE1-480E-9900-D58F1CCB65D8}" destId="{A1089014-F00B-49C7-AE28-8BE5EDBA0E7D}" srcOrd="0" destOrd="0" presId="urn:microsoft.com/office/officeart/2008/layout/PictureStrips"/>
    <dgm:cxn modelId="{03E3EADB-6197-4273-A2C0-35E94F48EC51}" type="presParOf" srcId="{D88FBDAC-5DE1-480E-9900-D58F1CCB65D8}" destId="{D80CD9F6-FB6C-447F-A34C-2F6A1336F055}"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D1CF16-6E9F-4642-97AC-9FC5228A01FD}" type="doc">
      <dgm:prSet loTypeId="urn:microsoft.com/office/officeart/2008/layout/AscendingPictureAccentProcess" loCatId="picture" qsTypeId="urn:microsoft.com/office/officeart/2005/8/quickstyle/3d1" qsCatId="3D" csTypeId="urn:microsoft.com/office/officeart/2005/8/colors/colorful3" csCatId="colorful" phldr="1"/>
      <dgm:spPr/>
      <dgm:t>
        <a:bodyPr/>
        <a:lstStyle/>
        <a:p>
          <a:endParaRPr lang="en-US"/>
        </a:p>
      </dgm:t>
    </dgm:pt>
    <dgm:pt modelId="{F24B48B7-8548-4AC0-9709-2F8B357D1FC5}">
      <dgm:prSet phldrT="[Text]" custT="1"/>
      <dgm:spPr/>
      <dgm:t>
        <a:bodyPr lIns="457200"/>
        <a:lstStyle/>
        <a:p>
          <a:pPr algn="ctr"/>
          <a:r>
            <a:rPr lang="en-US" sz="2400" b="1" dirty="0" smtClean="0"/>
            <a:t>The Big Picture</a:t>
          </a:r>
          <a:endParaRPr lang="en-US" sz="2400" b="1" dirty="0"/>
        </a:p>
      </dgm:t>
    </dgm:pt>
    <dgm:pt modelId="{9BA63945-54F0-4081-8342-2328BE22F70E}" type="parTrans" cxnId="{84E34C86-9FD0-4ED6-99D2-27CED3EA3606}">
      <dgm:prSet/>
      <dgm:spPr/>
      <dgm:t>
        <a:bodyPr/>
        <a:lstStyle/>
        <a:p>
          <a:endParaRPr lang="en-US"/>
        </a:p>
      </dgm:t>
    </dgm:pt>
    <dgm:pt modelId="{7FF0B28D-2E13-4E2F-9928-00497AC390A4}" type="sibTrans" cxnId="{84E34C86-9FD0-4ED6-99D2-27CED3EA360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79695F6A-CE60-458E-AE90-0B386D338BD5}">
      <dgm:prSet phldrT="[Text]" custT="1"/>
      <dgm:spPr/>
      <dgm:t>
        <a:bodyPr/>
        <a:lstStyle/>
        <a:p>
          <a:pPr algn="ctr"/>
          <a:r>
            <a:rPr lang="en-US" sz="2400" b="1" dirty="0" smtClean="0"/>
            <a:t>Your Plan</a:t>
          </a:r>
          <a:endParaRPr lang="en-US" sz="2400" b="1" dirty="0"/>
        </a:p>
      </dgm:t>
    </dgm:pt>
    <dgm:pt modelId="{8B3B001C-7DA8-4158-A87B-BC958C63F58B}" type="parTrans" cxnId="{A92A607D-56C7-4E94-B534-AD4352F7A29E}">
      <dgm:prSet/>
      <dgm:spPr/>
      <dgm:t>
        <a:bodyPr/>
        <a:lstStyle/>
        <a:p>
          <a:endParaRPr lang="en-US"/>
        </a:p>
      </dgm:t>
    </dgm:pt>
    <dgm:pt modelId="{B2096011-395E-48B6-8D9F-AD10EE09EAE5}" type="sibTrans" cxnId="{A92A607D-56C7-4E94-B534-AD4352F7A29E}">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592" b="-8710"/>
          </a:stretch>
        </a:blipFill>
      </dgm:spPr>
      <dgm:t>
        <a:bodyPr/>
        <a:lstStyle/>
        <a:p>
          <a:endParaRPr lang="en-US"/>
        </a:p>
      </dgm:t>
    </dgm:pt>
    <dgm:pt modelId="{86583946-0FDA-4E20-BBCB-38BECE0D3888}">
      <dgm:prSet phldrT="[Text]" custT="1"/>
      <dgm:spPr/>
      <dgm:t>
        <a:bodyPr/>
        <a:lstStyle/>
        <a:p>
          <a:pPr algn="ctr"/>
          <a:r>
            <a:rPr lang="en-US" sz="2400" b="1" dirty="0" smtClean="0"/>
            <a:t>Keys to </a:t>
          </a:r>
          <a:br>
            <a:rPr lang="en-US" sz="2400" b="1" dirty="0" smtClean="0"/>
          </a:br>
          <a:r>
            <a:rPr lang="en-US" sz="2400" b="1" dirty="0" smtClean="0"/>
            <a:t>Your Goal</a:t>
          </a:r>
          <a:endParaRPr lang="en-US" sz="2400" b="1" dirty="0"/>
        </a:p>
      </dgm:t>
    </dgm:pt>
    <dgm:pt modelId="{ED3579D6-2F88-4706-80E7-7A26026F055B}" type="parTrans" cxnId="{01E4AA5F-F107-4D02-8FD6-6A0CE9135498}">
      <dgm:prSet/>
      <dgm:spPr/>
      <dgm:t>
        <a:bodyPr/>
        <a:lstStyle/>
        <a:p>
          <a:endParaRPr lang="en-US"/>
        </a:p>
      </dgm:t>
    </dgm:pt>
    <dgm:pt modelId="{364F60D9-5758-4F34-8C85-54B0641BE3F8}" type="sibTrans" cxnId="{01E4AA5F-F107-4D02-8FD6-6A0CE91354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0F9F1B1C-8B7A-4AE5-BC60-B688117508AC}" type="pres">
      <dgm:prSet presAssocID="{7AD1CF16-6E9F-4642-97AC-9FC5228A01FD}" presName="Name0" presStyleCnt="0">
        <dgm:presLayoutVars>
          <dgm:chMax val="7"/>
          <dgm:chPref val="7"/>
          <dgm:dir/>
        </dgm:presLayoutVars>
      </dgm:prSet>
      <dgm:spPr/>
      <dgm:t>
        <a:bodyPr/>
        <a:lstStyle/>
        <a:p>
          <a:endParaRPr lang="en-US"/>
        </a:p>
      </dgm:t>
    </dgm:pt>
    <dgm:pt modelId="{82731AEB-276C-4E7B-8895-22EED33C7C64}" type="pres">
      <dgm:prSet presAssocID="{7AD1CF16-6E9F-4642-97AC-9FC5228A01FD}" presName="dot1" presStyleLbl="alignNode1" presStyleIdx="0" presStyleCnt="12"/>
      <dgm:spPr/>
      <dgm:t>
        <a:bodyPr/>
        <a:lstStyle/>
        <a:p>
          <a:endParaRPr lang="en-US"/>
        </a:p>
      </dgm:t>
    </dgm:pt>
    <dgm:pt modelId="{1FD68A8A-FA5C-4EAC-AAC9-E678B11818B9}" type="pres">
      <dgm:prSet presAssocID="{7AD1CF16-6E9F-4642-97AC-9FC5228A01FD}" presName="dot2" presStyleLbl="alignNode1" presStyleIdx="1" presStyleCnt="12"/>
      <dgm:spPr/>
      <dgm:t>
        <a:bodyPr/>
        <a:lstStyle/>
        <a:p>
          <a:endParaRPr lang="en-US"/>
        </a:p>
      </dgm:t>
    </dgm:pt>
    <dgm:pt modelId="{D1E12372-7B24-4DDD-B4CE-1E09D6A75BD1}" type="pres">
      <dgm:prSet presAssocID="{7AD1CF16-6E9F-4642-97AC-9FC5228A01FD}" presName="dot3" presStyleLbl="alignNode1" presStyleIdx="2" presStyleCnt="12"/>
      <dgm:spPr/>
      <dgm:t>
        <a:bodyPr/>
        <a:lstStyle/>
        <a:p>
          <a:endParaRPr lang="en-US"/>
        </a:p>
      </dgm:t>
    </dgm:pt>
    <dgm:pt modelId="{2DA44519-E8D0-426D-8E39-458580F56A51}" type="pres">
      <dgm:prSet presAssocID="{7AD1CF16-6E9F-4642-97AC-9FC5228A01FD}" presName="dot4" presStyleLbl="alignNode1" presStyleIdx="3" presStyleCnt="12"/>
      <dgm:spPr/>
      <dgm:t>
        <a:bodyPr/>
        <a:lstStyle/>
        <a:p>
          <a:endParaRPr lang="en-US"/>
        </a:p>
      </dgm:t>
    </dgm:pt>
    <dgm:pt modelId="{3AB59444-8057-4E40-AEC1-FD9B5A731B1B}" type="pres">
      <dgm:prSet presAssocID="{7AD1CF16-6E9F-4642-97AC-9FC5228A01FD}" presName="dot5" presStyleLbl="alignNode1" presStyleIdx="4" presStyleCnt="12"/>
      <dgm:spPr/>
      <dgm:t>
        <a:bodyPr/>
        <a:lstStyle/>
        <a:p>
          <a:endParaRPr lang="en-US"/>
        </a:p>
      </dgm:t>
    </dgm:pt>
    <dgm:pt modelId="{1B990757-85B8-4965-857C-2E2F1DC4DC2E}" type="pres">
      <dgm:prSet presAssocID="{7AD1CF16-6E9F-4642-97AC-9FC5228A01FD}" presName="dotArrow1" presStyleLbl="alignNode1" presStyleIdx="5" presStyleCnt="12"/>
      <dgm:spPr/>
      <dgm:t>
        <a:bodyPr/>
        <a:lstStyle/>
        <a:p>
          <a:endParaRPr lang="en-US"/>
        </a:p>
      </dgm:t>
    </dgm:pt>
    <dgm:pt modelId="{08B8C0CA-0235-4287-996D-3F5B1CBEE533}" type="pres">
      <dgm:prSet presAssocID="{7AD1CF16-6E9F-4642-97AC-9FC5228A01FD}" presName="dotArrow2" presStyleLbl="alignNode1" presStyleIdx="6" presStyleCnt="12"/>
      <dgm:spPr/>
      <dgm:t>
        <a:bodyPr/>
        <a:lstStyle/>
        <a:p>
          <a:endParaRPr lang="en-US"/>
        </a:p>
      </dgm:t>
    </dgm:pt>
    <dgm:pt modelId="{0D7D47C5-B8A9-4E30-B7AB-F2DF90E7437C}" type="pres">
      <dgm:prSet presAssocID="{7AD1CF16-6E9F-4642-97AC-9FC5228A01FD}" presName="dotArrow3" presStyleLbl="alignNode1" presStyleIdx="7" presStyleCnt="12"/>
      <dgm:spPr/>
      <dgm:t>
        <a:bodyPr/>
        <a:lstStyle/>
        <a:p>
          <a:endParaRPr lang="en-US"/>
        </a:p>
      </dgm:t>
    </dgm:pt>
    <dgm:pt modelId="{30764112-0000-4EF0-B230-51E8E01927E1}" type="pres">
      <dgm:prSet presAssocID="{7AD1CF16-6E9F-4642-97AC-9FC5228A01FD}" presName="dotArrow4" presStyleLbl="alignNode1" presStyleIdx="8" presStyleCnt="12"/>
      <dgm:spPr/>
      <dgm:t>
        <a:bodyPr/>
        <a:lstStyle/>
        <a:p>
          <a:endParaRPr lang="en-US"/>
        </a:p>
      </dgm:t>
    </dgm:pt>
    <dgm:pt modelId="{5B0C446C-631A-4E6F-92C3-525969B9219D}" type="pres">
      <dgm:prSet presAssocID="{7AD1CF16-6E9F-4642-97AC-9FC5228A01FD}" presName="dotArrow5" presStyleLbl="alignNode1" presStyleIdx="9" presStyleCnt="12"/>
      <dgm:spPr/>
      <dgm:t>
        <a:bodyPr/>
        <a:lstStyle/>
        <a:p>
          <a:endParaRPr lang="en-US"/>
        </a:p>
      </dgm:t>
    </dgm:pt>
    <dgm:pt modelId="{3CFBB4E5-CDFD-4D11-9AFE-2D6582C1E179}" type="pres">
      <dgm:prSet presAssocID="{7AD1CF16-6E9F-4642-97AC-9FC5228A01FD}" presName="dotArrow6" presStyleLbl="alignNode1" presStyleIdx="10" presStyleCnt="12"/>
      <dgm:spPr/>
      <dgm:t>
        <a:bodyPr/>
        <a:lstStyle/>
        <a:p>
          <a:endParaRPr lang="en-US"/>
        </a:p>
      </dgm:t>
    </dgm:pt>
    <dgm:pt modelId="{0092C739-F96A-4FF3-B375-1E71CB805D1A}" type="pres">
      <dgm:prSet presAssocID="{7AD1CF16-6E9F-4642-97AC-9FC5228A01FD}" presName="dotArrow7" presStyleLbl="alignNode1" presStyleIdx="11" presStyleCnt="12"/>
      <dgm:spPr/>
      <dgm:t>
        <a:bodyPr/>
        <a:lstStyle/>
        <a:p>
          <a:endParaRPr lang="en-US"/>
        </a:p>
      </dgm:t>
    </dgm:pt>
    <dgm:pt modelId="{D01A2792-FC08-4B8C-8D74-6C2A9BEEA0D3}" type="pres">
      <dgm:prSet presAssocID="{F24B48B7-8548-4AC0-9709-2F8B357D1FC5}" presName="parTx1" presStyleLbl="node1" presStyleIdx="0" presStyleCnt="3"/>
      <dgm:spPr/>
      <dgm:t>
        <a:bodyPr/>
        <a:lstStyle/>
        <a:p>
          <a:endParaRPr lang="en-US"/>
        </a:p>
      </dgm:t>
    </dgm:pt>
    <dgm:pt modelId="{B74CE867-BCFC-49DC-8DCF-2627E60C3E79}" type="pres">
      <dgm:prSet presAssocID="{7FF0B28D-2E13-4E2F-9928-00497AC390A4}" presName="picture1" presStyleCnt="0"/>
      <dgm:spPr/>
      <dgm:t>
        <a:bodyPr/>
        <a:lstStyle/>
        <a:p>
          <a:endParaRPr lang="en-US"/>
        </a:p>
      </dgm:t>
    </dgm:pt>
    <dgm:pt modelId="{B969ECCB-8A51-4480-AE5F-5BC1E78783A3}" type="pres">
      <dgm:prSet presAssocID="{7FF0B28D-2E13-4E2F-9928-00497AC390A4}" presName="imageRepeatNode" presStyleLbl="fgImgPlace1" presStyleIdx="0" presStyleCnt="3"/>
      <dgm:spPr/>
      <dgm:t>
        <a:bodyPr/>
        <a:lstStyle/>
        <a:p>
          <a:endParaRPr lang="en-US"/>
        </a:p>
      </dgm:t>
    </dgm:pt>
    <dgm:pt modelId="{6D546B9A-C1D7-4132-AF74-28D1E02A81CC}" type="pres">
      <dgm:prSet presAssocID="{86583946-0FDA-4E20-BBCB-38BECE0D3888}" presName="parTx2" presStyleLbl="node1" presStyleIdx="1" presStyleCnt="3"/>
      <dgm:spPr/>
      <dgm:t>
        <a:bodyPr/>
        <a:lstStyle/>
        <a:p>
          <a:endParaRPr lang="en-US"/>
        </a:p>
      </dgm:t>
    </dgm:pt>
    <dgm:pt modelId="{2D504CEE-F64B-4465-8E25-6322EE1BE208}" type="pres">
      <dgm:prSet presAssocID="{364F60D9-5758-4F34-8C85-54B0641BE3F8}" presName="picture2" presStyleCnt="0"/>
      <dgm:spPr/>
      <dgm:t>
        <a:bodyPr/>
        <a:lstStyle/>
        <a:p>
          <a:endParaRPr lang="en-US"/>
        </a:p>
      </dgm:t>
    </dgm:pt>
    <dgm:pt modelId="{6DCB16B5-E33F-4DD4-B16F-840A95FB8D22}" type="pres">
      <dgm:prSet presAssocID="{364F60D9-5758-4F34-8C85-54B0641BE3F8}" presName="imageRepeatNode" presStyleLbl="fgImgPlace1" presStyleIdx="1" presStyleCnt="3"/>
      <dgm:spPr/>
      <dgm:t>
        <a:bodyPr/>
        <a:lstStyle/>
        <a:p>
          <a:endParaRPr lang="en-US"/>
        </a:p>
      </dgm:t>
    </dgm:pt>
    <dgm:pt modelId="{9903AE4C-E15D-4624-A163-2BE0CC01EC00}" type="pres">
      <dgm:prSet presAssocID="{79695F6A-CE60-458E-AE90-0B386D338BD5}" presName="parTx3" presStyleLbl="node1" presStyleIdx="2" presStyleCnt="3"/>
      <dgm:spPr/>
      <dgm:t>
        <a:bodyPr/>
        <a:lstStyle/>
        <a:p>
          <a:endParaRPr lang="en-US"/>
        </a:p>
      </dgm:t>
    </dgm:pt>
    <dgm:pt modelId="{2D6BD464-138A-43D9-AD72-9E228DDB9219}" type="pres">
      <dgm:prSet presAssocID="{B2096011-395E-48B6-8D9F-AD10EE09EAE5}" presName="picture3" presStyleCnt="0"/>
      <dgm:spPr/>
      <dgm:t>
        <a:bodyPr/>
        <a:lstStyle/>
        <a:p>
          <a:endParaRPr lang="en-US"/>
        </a:p>
      </dgm:t>
    </dgm:pt>
    <dgm:pt modelId="{BFC3EA64-81D7-459D-B7A5-96D5E841B7A1}" type="pres">
      <dgm:prSet presAssocID="{B2096011-395E-48B6-8D9F-AD10EE09EAE5}" presName="imageRepeatNode" presStyleLbl="fgImgPlace1" presStyleIdx="2" presStyleCnt="3"/>
      <dgm:spPr/>
      <dgm:t>
        <a:bodyPr/>
        <a:lstStyle/>
        <a:p>
          <a:endParaRPr lang="en-US"/>
        </a:p>
      </dgm:t>
    </dgm:pt>
  </dgm:ptLst>
  <dgm:cxnLst>
    <dgm:cxn modelId="{C4FC6E06-9E19-4217-ACD4-66886F447ABD}" type="presOf" srcId="{7FF0B28D-2E13-4E2F-9928-00497AC390A4}" destId="{B969ECCB-8A51-4480-AE5F-5BC1E78783A3}" srcOrd="0" destOrd="0" presId="urn:microsoft.com/office/officeart/2008/layout/AscendingPictureAccentProcess"/>
    <dgm:cxn modelId="{0DE57D54-D9C5-4BF8-A0FE-ED7071C4E822}" type="presOf" srcId="{F24B48B7-8548-4AC0-9709-2F8B357D1FC5}" destId="{D01A2792-FC08-4B8C-8D74-6C2A9BEEA0D3}" srcOrd="0" destOrd="0" presId="urn:microsoft.com/office/officeart/2008/layout/AscendingPictureAccentProcess"/>
    <dgm:cxn modelId="{3A87D55D-472C-48A1-8AB4-3555D953B2A6}" type="presOf" srcId="{364F60D9-5758-4F34-8C85-54B0641BE3F8}" destId="{6DCB16B5-E33F-4DD4-B16F-840A95FB8D22}" srcOrd="0" destOrd="0" presId="urn:microsoft.com/office/officeart/2008/layout/AscendingPictureAccentProcess"/>
    <dgm:cxn modelId="{84E34C86-9FD0-4ED6-99D2-27CED3EA3606}" srcId="{7AD1CF16-6E9F-4642-97AC-9FC5228A01FD}" destId="{F24B48B7-8548-4AC0-9709-2F8B357D1FC5}" srcOrd="0" destOrd="0" parTransId="{9BA63945-54F0-4081-8342-2328BE22F70E}" sibTransId="{7FF0B28D-2E13-4E2F-9928-00497AC390A4}"/>
    <dgm:cxn modelId="{01E4AA5F-F107-4D02-8FD6-6A0CE9135498}" srcId="{7AD1CF16-6E9F-4642-97AC-9FC5228A01FD}" destId="{86583946-0FDA-4E20-BBCB-38BECE0D3888}" srcOrd="1" destOrd="0" parTransId="{ED3579D6-2F88-4706-80E7-7A26026F055B}" sibTransId="{364F60D9-5758-4F34-8C85-54B0641BE3F8}"/>
    <dgm:cxn modelId="{F10A2D6B-4C25-46EB-8A17-D4608C4FD382}" type="presOf" srcId="{B2096011-395E-48B6-8D9F-AD10EE09EAE5}" destId="{BFC3EA64-81D7-459D-B7A5-96D5E841B7A1}" srcOrd="0" destOrd="0" presId="urn:microsoft.com/office/officeart/2008/layout/AscendingPictureAccentProcess"/>
    <dgm:cxn modelId="{05989560-A794-4603-9BFE-F3017E9A4AB4}" type="presOf" srcId="{86583946-0FDA-4E20-BBCB-38BECE0D3888}" destId="{6D546B9A-C1D7-4132-AF74-28D1E02A81CC}" srcOrd="0" destOrd="0" presId="urn:microsoft.com/office/officeart/2008/layout/AscendingPictureAccentProcess"/>
    <dgm:cxn modelId="{2B76C9A7-D169-4880-855F-AFDD970C6389}" type="presOf" srcId="{79695F6A-CE60-458E-AE90-0B386D338BD5}" destId="{9903AE4C-E15D-4624-A163-2BE0CC01EC00}" srcOrd="0" destOrd="0" presId="urn:microsoft.com/office/officeart/2008/layout/AscendingPictureAccentProcess"/>
    <dgm:cxn modelId="{2B3AC66F-62FF-46BF-86D7-05E49BB39C0A}" type="presOf" srcId="{7AD1CF16-6E9F-4642-97AC-9FC5228A01FD}" destId="{0F9F1B1C-8B7A-4AE5-BC60-B688117508AC}" srcOrd="0" destOrd="0" presId="urn:microsoft.com/office/officeart/2008/layout/AscendingPictureAccentProcess"/>
    <dgm:cxn modelId="{A92A607D-56C7-4E94-B534-AD4352F7A29E}" srcId="{7AD1CF16-6E9F-4642-97AC-9FC5228A01FD}" destId="{79695F6A-CE60-458E-AE90-0B386D338BD5}" srcOrd="2" destOrd="0" parTransId="{8B3B001C-7DA8-4158-A87B-BC958C63F58B}" sibTransId="{B2096011-395E-48B6-8D9F-AD10EE09EAE5}"/>
    <dgm:cxn modelId="{F9F19397-C808-4C47-9DC8-1E05B2CD08D4}" type="presParOf" srcId="{0F9F1B1C-8B7A-4AE5-BC60-B688117508AC}" destId="{82731AEB-276C-4E7B-8895-22EED33C7C64}" srcOrd="0" destOrd="0" presId="urn:microsoft.com/office/officeart/2008/layout/AscendingPictureAccentProcess"/>
    <dgm:cxn modelId="{75DF9DF0-688B-42E0-9513-6312AC0B0911}" type="presParOf" srcId="{0F9F1B1C-8B7A-4AE5-BC60-B688117508AC}" destId="{1FD68A8A-FA5C-4EAC-AAC9-E678B11818B9}" srcOrd="1" destOrd="0" presId="urn:microsoft.com/office/officeart/2008/layout/AscendingPictureAccentProcess"/>
    <dgm:cxn modelId="{69E104F0-C89F-455E-A505-A4AD75D8AC86}" type="presParOf" srcId="{0F9F1B1C-8B7A-4AE5-BC60-B688117508AC}" destId="{D1E12372-7B24-4DDD-B4CE-1E09D6A75BD1}" srcOrd="2" destOrd="0" presId="urn:microsoft.com/office/officeart/2008/layout/AscendingPictureAccentProcess"/>
    <dgm:cxn modelId="{E2CF93DB-8FE5-4BFF-AD59-4DFF50FAA387}" type="presParOf" srcId="{0F9F1B1C-8B7A-4AE5-BC60-B688117508AC}" destId="{2DA44519-E8D0-426D-8E39-458580F56A51}" srcOrd="3" destOrd="0" presId="urn:microsoft.com/office/officeart/2008/layout/AscendingPictureAccentProcess"/>
    <dgm:cxn modelId="{40561ABD-6468-4F7F-A20A-24769AA711BE}" type="presParOf" srcId="{0F9F1B1C-8B7A-4AE5-BC60-B688117508AC}" destId="{3AB59444-8057-4E40-AEC1-FD9B5A731B1B}" srcOrd="4" destOrd="0" presId="urn:microsoft.com/office/officeart/2008/layout/AscendingPictureAccentProcess"/>
    <dgm:cxn modelId="{81DA9B94-A489-4D34-8E58-64576F85192C}" type="presParOf" srcId="{0F9F1B1C-8B7A-4AE5-BC60-B688117508AC}" destId="{1B990757-85B8-4965-857C-2E2F1DC4DC2E}" srcOrd="5" destOrd="0" presId="urn:microsoft.com/office/officeart/2008/layout/AscendingPictureAccentProcess"/>
    <dgm:cxn modelId="{BE267E2A-FA7B-4DAF-A1F7-7228FAAA6C41}" type="presParOf" srcId="{0F9F1B1C-8B7A-4AE5-BC60-B688117508AC}" destId="{08B8C0CA-0235-4287-996D-3F5B1CBEE533}" srcOrd="6" destOrd="0" presId="urn:microsoft.com/office/officeart/2008/layout/AscendingPictureAccentProcess"/>
    <dgm:cxn modelId="{8E90DCFA-73A9-4E94-AF75-2EF12549FCBE}" type="presParOf" srcId="{0F9F1B1C-8B7A-4AE5-BC60-B688117508AC}" destId="{0D7D47C5-B8A9-4E30-B7AB-F2DF90E7437C}" srcOrd="7" destOrd="0" presId="urn:microsoft.com/office/officeart/2008/layout/AscendingPictureAccentProcess"/>
    <dgm:cxn modelId="{6A4F79B9-54AA-46EA-8335-91EC73B438A9}" type="presParOf" srcId="{0F9F1B1C-8B7A-4AE5-BC60-B688117508AC}" destId="{30764112-0000-4EF0-B230-51E8E01927E1}" srcOrd="8" destOrd="0" presId="urn:microsoft.com/office/officeart/2008/layout/AscendingPictureAccentProcess"/>
    <dgm:cxn modelId="{D1270BED-6CE4-4A99-8D9C-7BDE11B1E652}" type="presParOf" srcId="{0F9F1B1C-8B7A-4AE5-BC60-B688117508AC}" destId="{5B0C446C-631A-4E6F-92C3-525969B9219D}" srcOrd="9" destOrd="0" presId="urn:microsoft.com/office/officeart/2008/layout/AscendingPictureAccentProcess"/>
    <dgm:cxn modelId="{59F4A79A-B1C7-4373-8915-B02C1827D4CE}" type="presParOf" srcId="{0F9F1B1C-8B7A-4AE5-BC60-B688117508AC}" destId="{3CFBB4E5-CDFD-4D11-9AFE-2D6582C1E179}" srcOrd="10" destOrd="0" presId="urn:microsoft.com/office/officeart/2008/layout/AscendingPictureAccentProcess"/>
    <dgm:cxn modelId="{6097EE92-CFDB-4362-9CBF-D5C607C9D744}" type="presParOf" srcId="{0F9F1B1C-8B7A-4AE5-BC60-B688117508AC}" destId="{0092C739-F96A-4FF3-B375-1E71CB805D1A}" srcOrd="11" destOrd="0" presId="urn:microsoft.com/office/officeart/2008/layout/AscendingPictureAccentProcess"/>
    <dgm:cxn modelId="{B1BD7D45-50D5-455E-A8A8-4310FC491C6C}" type="presParOf" srcId="{0F9F1B1C-8B7A-4AE5-BC60-B688117508AC}" destId="{D01A2792-FC08-4B8C-8D74-6C2A9BEEA0D3}" srcOrd="12" destOrd="0" presId="urn:microsoft.com/office/officeart/2008/layout/AscendingPictureAccentProcess"/>
    <dgm:cxn modelId="{5C722AC9-AC3F-4F11-8BD5-993A7141A810}" type="presParOf" srcId="{0F9F1B1C-8B7A-4AE5-BC60-B688117508AC}" destId="{B74CE867-BCFC-49DC-8DCF-2627E60C3E79}" srcOrd="13" destOrd="0" presId="urn:microsoft.com/office/officeart/2008/layout/AscendingPictureAccentProcess"/>
    <dgm:cxn modelId="{F3D086E3-A565-45DD-B2EE-2BF818C5C363}" type="presParOf" srcId="{B74CE867-BCFC-49DC-8DCF-2627E60C3E79}" destId="{B969ECCB-8A51-4480-AE5F-5BC1E78783A3}" srcOrd="0" destOrd="0" presId="urn:microsoft.com/office/officeart/2008/layout/AscendingPictureAccentProcess"/>
    <dgm:cxn modelId="{906CDDBC-7FC0-474F-9297-06441595E42E}" type="presParOf" srcId="{0F9F1B1C-8B7A-4AE5-BC60-B688117508AC}" destId="{6D546B9A-C1D7-4132-AF74-28D1E02A81CC}" srcOrd="14" destOrd="0" presId="urn:microsoft.com/office/officeart/2008/layout/AscendingPictureAccentProcess"/>
    <dgm:cxn modelId="{27F29A6F-200A-40B0-ABC4-C94A32196F05}" type="presParOf" srcId="{0F9F1B1C-8B7A-4AE5-BC60-B688117508AC}" destId="{2D504CEE-F64B-4465-8E25-6322EE1BE208}" srcOrd="15" destOrd="0" presId="urn:microsoft.com/office/officeart/2008/layout/AscendingPictureAccentProcess"/>
    <dgm:cxn modelId="{629C48FC-FE3B-4295-860C-FB59F7AE65BA}" type="presParOf" srcId="{2D504CEE-F64B-4465-8E25-6322EE1BE208}" destId="{6DCB16B5-E33F-4DD4-B16F-840A95FB8D22}" srcOrd="0" destOrd="0" presId="urn:microsoft.com/office/officeart/2008/layout/AscendingPictureAccentProcess"/>
    <dgm:cxn modelId="{AB880D29-52A1-433E-8EA8-6EE0BFC25F5A}" type="presParOf" srcId="{0F9F1B1C-8B7A-4AE5-BC60-B688117508AC}" destId="{9903AE4C-E15D-4624-A163-2BE0CC01EC00}" srcOrd="16" destOrd="0" presId="urn:microsoft.com/office/officeart/2008/layout/AscendingPictureAccentProcess"/>
    <dgm:cxn modelId="{4CF94512-7FDB-4A8F-B322-64DC3E6F5158}" type="presParOf" srcId="{0F9F1B1C-8B7A-4AE5-BC60-B688117508AC}" destId="{2D6BD464-138A-43D9-AD72-9E228DDB9219}" srcOrd="17" destOrd="0" presId="urn:microsoft.com/office/officeart/2008/layout/AscendingPictureAccentProcess"/>
    <dgm:cxn modelId="{FFD0D880-7696-40D1-8D0A-75D318A52075}" type="presParOf" srcId="{2D6BD464-138A-43D9-AD72-9E228DDB9219}" destId="{BFC3EA64-81D7-459D-B7A5-96D5E841B7A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7D6F3-049F-4819-8245-DAB503489827}">
      <dsp:nvSpPr>
        <dsp:cNvPr id="0" name=""/>
        <dsp:cNvSpPr/>
      </dsp:nvSpPr>
      <dsp:spPr>
        <a:xfrm>
          <a:off x="0" y="0"/>
          <a:ext cx="3566160" cy="2057400"/>
        </a:xfrm>
        <a:prstGeom prst="roundRect">
          <a:avLst>
            <a:gd name="adj" fmla="val 10000"/>
          </a:avLst>
        </a:prstGeom>
        <a:solidFill>
          <a:schemeClr val="bg1">
            <a:lumMod val="95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A59F247-6B61-48E2-AAE8-A655CE257B35}">
      <dsp:nvSpPr>
        <dsp:cNvPr id="0" name=""/>
        <dsp:cNvSpPr/>
      </dsp:nvSpPr>
      <dsp:spPr>
        <a:xfrm>
          <a:off x="107394" y="-1"/>
          <a:ext cx="1595891" cy="2057405"/>
        </a:xfrm>
        <a:prstGeom prst="roundRect">
          <a:avLst>
            <a:gd name="adj" fmla="val 10000"/>
          </a:avLst>
        </a:prstGeom>
        <a:solidFill>
          <a:schemeClr val="dk1">
            <a:tint val="40000"/>
            <a:hueOff val="0"/>
            <a:satOff val="0"/>
            <a:lumOff val="0"/>
            <a:alphaOff val="0"/>
          </a:schemeClr>
        </a:solidFill>
        <a:ln w="25400" cap="flat" cmpd="sng" algn="ctr">
          <a:solidFill>
            <a:srgbClr val="E98306"/>
          </a:solidFill>
          <a:prstDash val="solid"/>
        </a:ln>
        <a:effectLst/>
      </dsp:spPr>
      <dsp:style>
        <a:lnRef idx="2">
          <a:scrgbClr r="0" g="0" b="0"/>
        </a:lnRef>
        <a:fillRef idx="1">
          <a:scrgbClr r="0" g="0" b="0"/>
        </a:fillRef>
        <a:effectRef idx="0">
          <a:scrgbClr r="0" g="0" b="0"/>
        </a:effectRef>
        <a:fontRef idx="minor"/>
      </dsp:style>
    </dsp:sp>
    <dsp:sp modelId="{863C188E-222F-413E-9B52-AC2C7714F9E9}">
      <dsp:nvSpPr>
        <dsp:cNvPr id="0" name=""/>
        <dsp:cNvSpPr/>
      </dsp:nvSpPr>
      <dsp:spPr>
        <a:xfrm rot="10800000">
          <a:off x="107394" y="2057401"/>
          <a:ext cx="1595891" cy="2514600"/>
        </a:xfrm>
        <a:prstGeom prst="round2SameRect">
          <a:avLst>
            <a:gd name="adj1" fmla="val 10500"/>
            <a:gd name="adj2" fmla="val 0"/>
          </a:avLst>
        </a:prstGeom>
        <a:solidFill>
          <a:srgbClr val="E98306"/>
        </a:solidFill>
        <a:ln w="25400" cap="flat" cmpd="sng" algn="ctr">
          <a:solidFill>
            <a:srgbClr val="E9830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kern="1200" dirty="0" smtClean="0">
              <a:solidFill>
                <a:schemeClr val="bg1"/>
              </a:solidFill>
            </a:rPr>
            <a:t>Facilitator</a:t>
          </a:r>
        </a:p>
        <a:p>
          <a:pPr lvl="0" algn="ctr" defTabSz="977900">
            <a:lnSpc>
              <a:spcPct val="90000"/>
            </a:lnSpc>
            <a:spcBef>
              <a:spcPct val="0"/>
            </a:spcBef>
            <a:spcAft>
              <a:spcPct val="35000"/>
            </a:spcAft>
          </a:pPr>
          <a:r>
            <a:rPr lang="en-US" sz="2200" kern="1200" dirty="0" smtClean="0">
              <a:solidFill>
                <a:schemeClr val="bg1"/>
              </a:solidFill>
            </a:rPr>
            <a:t>Name</a:t>
          </a:r>
        </a:p>
        <a:p>
          <a:pPr lvl="0" algn="ctr" defTabSz="977900">
            <a:lnSpc>
              <a:spcPct val="90000"/>
            </a:lnSpc>
            <a:spcBef>
              <a:spcPct val="0"/>
            </a:spcBef>
            <a:spcAft>
              <a:spcPct val="35000"/>
            </a:spcAft>
          </a:pPr>
          <a:r>
            <a:rPr lang="en-US" sz="2200" kern="1200" dirty="0" smtClean="0">
              <a:solidFill>
                <a:schemeClr val="bg1"/>
              </a:solidFill>
            </a:rPr>
            <a:t>Title/role</a:t>
          </a:r>
        </a:p>
        <a:p>
          <a:pPr lvl="0" algn="ctr" defTabSz="977900">
            <a:lnSpc>
              <a:spcPct val="90000"/>
            </a:lnSpc>
            <a:spcBef>
              <a:spcPct val="0"/>
            </a:spcBef>
            <a:spcAft>
              <a:spcPct val="35000"/>
            </a:spcAft>
          </a:pPr>
          <a:r>
            <a:rPr lang="en-US" sz="2200" kern="1200" dirty="0" smtClean="0">
              <a:solidFill>
                <a:schemeClr val="bg1"/>
              </a:solidFill>
            </a:rPr>
            <a:t>Location</a:t>
          </a:r>
          <a:endParaRPr lang="en-US" sz="2200" kern="1200" dirty="0">
            <a:solidFill>
              <a:schemeClr val="bg1"/>
            </a:solidFill>
          </a:endParaRPr>
        </a:p>
      </dsp:txBody>
      <dsp:txXfrm rot="10800000">
        <a:off x="156473" y="2057401"/>
        <a:ext cx="1497733" cy="2465521"/>
      </dsp:txXfrm>
    </dsp:sp>
    <dsp:sp modelId="{D3E883F6-0E85-4F53-BF94-B9C8F653788C}">
      <dsp:nvSpPr>
        <dsp:cNvPr id="0" name=""/>
        <dsp:cNvSpPr/>
      </dsp:nvSpPr>
      <dsp:spPr>
        <a:xfrm>
          <a:off x="1862874" y="-1"/>
          <a:ext cx="1595891" cy="2057405"/>
        </a:xfrm>
        <a:prstGeom prst="roundRect">
          <a:avLst>
            <a:gd name="adj" fmla="val 10000"/>
          </a:avLst>
        </a:prstGeom>
        <a:solidFill>
          <a:schemeClr val="dk1">
            <a:tint val="40000"/>
            <a:hueOff val="0"/>
            <a:satOff val="0"/>
            <a:lumOff val="0"/>
            <a:alphaOff val="0"/>
          </a:schemeClr>
        </a:solidFill>
        <a:ln w="25400" cap="flat" cmpd="sng" algn="ctr">
          <a:solidFill>
            <a:srgbClr val="5482AB"/>
          </a:solidFill>
          <a:prstDash val="solid"/>
        </a:ln>
        <a:effectLst/>
      </dsp:spPr>
      <dsp:style>
        <a:lnRef idx="2">
          <a:scrgbClr r="0" g="0" b="0"/>
        </a:lnRef>
        <a:fillRef idx="1">
          <a:scrgbClr r="0" g="0" b="0"/>
        </a:fillRef>
        <a:effectRef idx="0">
          <a:scrgbClr r="0" g="0" b="0"/>
        </a:effectRef>
        <a:fontRef idx="minor"/>
      </dsp:style>
    </dsp:sp>
    <dsp:sp modelId="{15CDAD55-F929-4756-BCFF-A1A96EF41470}">
      <dsp:nvSpPr>
        <dsp:cNvPr id="0" name=""/>
        <dsp:cNvSpPr/>
      </dsp:nvSpPr>
      <dsp:spPr>
        <a:xfrm rot="10800000">
          <a:off x="1862874" y="2057401"/>
          <a:ext cx="1595891" cy="2514600"/>
        </a:xfrm>
        <a:prstGeom prst="round2SameRect">
          <a:avLst>
            <a:gd name="adj1" fmla="val 10500"/>
            <a:gd name="adj2" fmla="val 0"/>
          </a:avLst>
        </a:prstGeom>
        <a:solidFill>
          <a:srgbClr val="5482AB"/>
        </a:solidFill>
        <a:ln w="25400" cap="flat" cmpd="sng" algn="ctr">
          <a:solidFill>
            <a:srgbClr val="5482A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kern="1200" dirty="0" smtClean="0">
              <a:solidFill>
                <a:schemeClr val="bg1"/>
              </a:solidFill>
            </a:rPr>
            <a:t>Producer</a:t>
          </a:r>
        </a:p>
        <a:p>
          <a:pPr lvl="0" algn="ctr" defTabSz="977900">
            <a:lnSpc>
              <a:spcPct val="90000"/>
            </a:lnSpc>
            <a:spcBef>
              <a:spcPct val="0"/>
            </a:spcBef>
            <a:spcAft>
              <a:spcPct val="35000"/>
            </a:spcAft>
          </a:pPr>
          <a:r>
            <a:rPr lang="en-US" sz="2200" kern="1200" dirty="0" smtClean="0">
              <a:solidFill>
                <a:schemeClr val="bg1"/>
              </a:solidFill>
            </a:rPr>
            <a:t>Name</a:t>
          </a:r>
        </a:p>
        <a:p>
          <a:pPr lvl="0" algn="ctr" defTabSz="977900">
            <a:lnSpc>
              <a:spcPct val="90000"/>
            </a:lnSpc>
            <a:spcBef>
              <a:spcPct val="0"/>
            </a:spcBef>
            <a:spcAft>
              <a:spcPct val="35000"/>
            </a:spcAft>
          </a:pPr>
          <a:r>
            <a:rPr lang="en-US" sz="2200" kern="1200" dirty="0" smtClean="0">
              <a:solidFill>
                <a:schemeClr val="bg1"/>
              </a:solidFill>
            </a:rPr>
            <a:t>Title/role</a:t>
          </a:r>
        </a:p>
        <a:p>
          <a:pPr lvl="0" algn="ctr" defTabSz="977900">
            <a:lnSpc>
              <a:spcPct val="90000"/>
            </a:lnSpc>
            <a:spcBef>
              <a:spcPct val="0"/>
            </a:spcBef>
            <a:spcAft>
              <a:spcPct val="35000"/>
            </a:spcAft>
          </a:pPr>
          <a:r>
            <a:rPr lang="en-US" sz="2200" kern="1200" dirty="0" smtClean="0">
              <a:solidFill>
                <a:schemeClr val="bg1"/>
              </a:solidFill>
            </a:rPr>
            <a:t>Location</a:t>
          </a:r>
          <a:endParaRPr lang="en-US" sz="2200" kern="1200" dirty="0">
            <a:solidFill>
              <a:schemeClr val="bg1"/>
            </a:solidFill>
          </a:endParaRPr>
        </a:p>
      </dsp:txBody>
      <dsp:txXfrm rot="10800000">
        <a:off x="1911953" y="2057401"/>
        <a:ext cx="1497733" cy="2465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1AEB-276C-4E7B-8895-22EED33C7C64}">
      <dsp:nvSpPr>
        <dsp:cNvPr id="0" name=""/>
        <dsp:cNvSpPr/>
      </dsp:nvSpPr>
      <dsp:spPr>
        <a:xfrm>
          <a:off x="2657191" y="3857593"/>
          <a:ext cx="143142" cy="1431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D68A8A-FA5C-4EAC-AAC9-E678B11818B9}">
      <dsp:nvSpPr>
        <dsp:cNvPr id="0" name=""/>
        <dsp:cNvSpPr/>
      </dsp:nvSpPr>
      <dsp:spPr>
        <a:xfrm>
          <a:off x="2387367" y="3987484"/>
          <a:ext cx="143142" cy="143142"/>
        </a:xfrm>
        <a:prstGeom prst="ellipse">
          <a:avLst/>
        </a:prstGeom>
        <a:gradFill rotWithShape="0">
          <a:gsLst>
            <a:gs pos="0">
              <a:schemeClr val="accent3">
                <a:hueOff val="797666"/>
                <a:satOff val="-3692"/>
                <a:lumOff val="428"/>
                <a:alphaOff val="0"/>
                <a:shade val="51000"/>
                <a:satMod val="130000"/>
              </a:schemeClr>
            </a:gs>
            <a:gs pos="80000">
              <a:schemeClr val="accent3">
                <a:hueOff val="797666"/>
                <a:satOff val="-3692"/>
                <a:lumOff val="428"/>
                <a:alphaOff val="0"/>
                <a:shade val="93000"/>
                <a:satMod val="130000"/>
              </a:schemeClr>
            </a:gs>
            <a:gs pos="100000">
              <a:schemeClr val="accent3">
                <a:hueOff val="797666"/>
                <a:satOff val="-3692"/>
                <a:lumOff val="428"/>
                <a:alphaOff val="0"/>
                <a:shade val="94000"/>
                <a:satMod val="135000"/>
              </a:schemeClr>
            </a:gs>
          </a:gsLst>
          <a:lin ang="16200000" scaled="0"/>
        </a:gradFill>
        <a:ln w="9525" cap="flat" cmpd="sng" algn="ctr">
          <a:solidFill>
            <a:schemeClr val="accent3">
              <a:hueOff val="797666"/>
              <a:satOff val="-3692"/>
              <a:lumOff val="4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E12372-7B24-4DDD-B4CE-1E09D6A75BD1}">
      <dsp:nvSpPr>
        <dsp:cNvPr id="0" name=""/>
        <dsp:cNvSpPr/>
      </dsp:nvSpPr>
      <dsp:spPr>
        <a:xfrm>
          <a:off x="2104661" y="4090082"/>
          <a:ext cx="143142" cy="143142"/>
        </a:xfrm>
        <a:prstGeom prst="ellipse">
          <a:avLst/>
        </a:prstGeom>
        <a:gradFill rotWithShape="0">
          <a:gsLst>
            <a:gs pos="0">
              <a:schemeClr val="accent3">
                <a:hueOff val="1595332"/>
                <a:satOff val="-7384"/>
                <a:lumOff val="856"/>
                <a:alphaOff val="0"/>
                <a:shade val="51000"/>
                <a:satMod val="130000"/>
              </a:schemeClr>
            </a:gs>
            <a:gs pos="80000">
              <a:schemeClr val="accent3">
                <a:hueOff val="1595332"/>
                <a:satOff val="-7384"/>
                <a:lumOff val="856"/>
                <a:alphaOff val="0"/>
                <a:shade val="93000"/>
                <a:satMod val="130000"/>
              </a:schemeClr>
            </a:gs>
            <a:gs pos="100000">
              <a:schemeClr val="accent3">
                <a:hueOff val="1595332"/>
                <a:satOff val="-7384"/>
                <a:lumOff val="856"/>
                <a:alphaOff val="0"/>
                <a:shade val="94000"/>
                <a:satMod val="135000"/>
              </a:schemeClr>
            </a:gs>
          </a:gsLst>
          <a:lin ang="16200000" scaled="0"/>
        </a:gradFill>
        <a:ln w="9525" cap="flat" cmpd="sng" algn="ctr">
          <a:solidFill>
            <a:schemeClr val="accent3">
              <a:hueOff val="1595332"/>
              <a:satOff val="-7384"/>
              <a:lumOff val="85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A44519-E8D0-426D-8E39-458580F56A51}">
      <dsp:nvSpPr>
        <dsp:cNvPr id="0" name=""/>
        <dsp:cNvSpPr/>
      </dsp:nvSpPr>
      <dsp:spPr>
        <a:xfrm>
          <a:off x="3952630" y="2353996"/>
          <a:ext cx="143142" cy="143142"/>
        </a:xfrm>
        <a:prstGeom prst="ellipse">
          <a:avLst/>
        </a:prstGeom>
        <a:gradFill rotWithShape="0">
          <a:gsLst>
            <a:gs pos="0">
              <a:schemeClr val="accent3">
                <a:hueOff val="2392999"/>
                <a:satOff val="-11076"/>
                <a:lumOff val="1284"/>
                <a:alphaOff val="0"/>
                <a:shade val="51000"/>
                <a:satMod val="130000"/>
              </a:schemeClr>
            </a:gs>
            <a:gs pos="80000">
              <a:schemeClr val="accent3">
                <a:hueOff val="2392999"/>
                <a:satOff val="-11076"/>
                <a:lumOff val="1284"/>
                <a:alphaOff val="0"/>
                <a:shade val="93000"/>
                <a:satMod val="130000"/>
              </a:schemeClr>
            </a:gs>
            <a:gs pos="100000">
              <a:schemeClr val="accent3">
                <a:hueOff val="2392999"/>
                <a:satOff val="-11076"/>
                <a:lumOff val="1284"/>
                <a:alphaOff val="0"/>
                <a:shade val="94000"/>
                <a:satMod val="135000"/>
              </a:schemeClr>
            </a:gs>
          </a:gsLst>
          <a:lin ang="16200000" scaled="0"/>
        </a:gradFill>
        <a:ln w="9525" cap="flat" cmpd="sng" algn="ctr">
          <a:solidFill>
            <a:schemeClr val="accent3">
              <a:hueOff val="2392999"/>
              <a:satOff val="-11076"/>
              <a:lumOff val="12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B59444-8057-4E40-AEC1-FD9B5A731B1B}">
      <dsp:nvSpPr>
        <dsp:cNvPr id="0" name=""/>
        <dsp:cNvSpPr/>
      </dsp:nvSpPr>
      <dsp:spPr>
        <a:xfrm>
          <a:off x="3843841" y="2618326"/>
          <a:ext cx="143142" cy="143142"/>
        </a:xfrm>
        <a:prstGeom prst="ellipse">
          <a:avLst/>
        </a:prstGeom>
        <a:gradFill rotWithShape="0">
          <a:gsLst>
            <a:gs pos="0">
              <a:schemeClr val="accent3">
                <a:hueOff val="3190665"/>
                <a:satOff val="-14768"/>
                <a:lumOff val="1712"/>
                <a:alphaOff val="0"/>
                <a:shade val="51000"/>
                <a:satMod val="130000"/>
              </a:schemeClr>
            </a:gs>
            <a:gs pos="80000">
              <a:schemeClr val="accent3">
                <a:hueOff val="3190665"/>
                <a:satOff val="-14768"/>
                <a:lumOff val="1712"/>
                <a:alphaOff val="0"/>
                <a:shade val="93000"/>
                <a:satMod val="130000"/>
              </a:schemeClr>
            </a:gs>
            <a:gs pos="100000">
              <a:schemeClr val="accent3">
                <a:hueOff val="3190665"/>
                <a:satOff val="-14768"/>
                <a:lumOff val="1712"/>
                <a:alphaOff val="0"/>
                <a:shade val="94000"/>
                <a:satMod val="135000"/>
              </a:schemeClr>
            </a:gs>
          </a:gsLst>
          <a:lin ang="16200000" scaled="0"/>
        </a:gradFill>
        <a:ln w="9525" cap="flat" cmpd="sng" algn="ctr">
          <a:solidFill>
            <a:schemeClr val="accent3">
              <a:hueOff val="3190665"/>
              <a:satOff val="-14768"/>
              <a:lumOff val="171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990757-85B8-4965-857C-2E2F1DC4DC2E}">
      <dsp:nvSpPr>
        <dsp:cNvPr id="0" name=""/>
        <dsp:cNvSpPr/>
      </dsp:nvSpPr>
      <dsp:spPr>
        <a:xfrm>
          <a:off x="3766544" y="364194"/>
          <a:ext cx="143142" cy="143142"/>
        </a:xfrm>
        <a:prstGeom prst="ellipse">
          <a:avLst/>
        </a:prstGeom>
        <a:gradFill rotWithShape="0">
          <a:gsLst>
            <a:gs pos="0">
              <a:schemeClr val="accent3">
                <a:hueOff val="3988331"/>
                <a:satOff val="-18460"/>
                <a:lumOff val="2140"/>
                <a:alphaOff val="0"/>
                <a:shade val="51000"/>
                <a:satMod val="130000"/>
              </a:schemeClr>
            </a:gs>
            <a:gs pos="80000">
              <a:schemeClr val="accent3">
                <a:hueOff val="3988331"/>
                <a:satOff val="-18460"/>
                <a:lumOff val="2140"/>
                <a:alphaOff val="0"/>
                <a:shade val="93000"/>
                <a:satMod val="130000"/>
              </a:schemeClr>
            </a:gs>
            <a:gs pos="100000">
              <a:schemeClr val="accent3">
                <a:hueOff val="3988331"/>
                <a:satOff val="-18460"/>
                <a:lumOff val="2140"/>
                <a:alphaOff val="0"/>
                <a:shade val="94000"/>
                <a:satMod val="135000"/>
              </a:schemeClr>
            </a:gs>
          </a:gsLst>
          <a:lin ang="16200000" scaled="0"/>
        </a:gradFill>
        <a:ln w="9525" cap="flat" cmpd="sng" algn="ctr">
          <a:solidFill>
            <a:schemeClr val="accent3">
              <a:hueOff val="3988331"/>
              <a:satOff val="-18460"/>
              <a:lumOff val="21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B8C0CA-0235-4287-996D-3F5B1CBEE533}">
      <dsp:nvSpPr>
        <dsp:cNvPr id="0" name=""/>
        <dsp:cNvSpPr/>
      </dsp:nvSpPr>
      <dsp:spPr>
        <a:xfrm>
          <a:off x="3965512" y="237841"/>
          <a:ext cx="143142" cy="143142"/>
        </a:xfrm>
        <a:prstGeom prst="ellipse">
          <a:avLst/>
        </a:prstGeom>
        <a:gradFill rotWithShape="0">
          <a:gsLst>
            <a:gs pos="0">
              <a:schemeClr val="accent3">
                <a:hueOff val="4785997"/>
                <a:satOff val="-22152"/>
                <a:lumOff val="2567"/>
                <a:alphaOff val="0"/>
                <a:shade val="51000"/>
                <a:satMod val="130000"/>
              </a:schemeClr>
            </a:gs>
            <a:gs pos="80000">
              <a:schemeClr val="accent3">
                <a:hueOff val="4785997"/>
                <a:satOff val="-22152"/>
                <a:lumOff val="2567"/>
                <a:alphaOff val="0"/>
                <a:shade val="93000"/>
                <a:satMod val="130000"/>
              </a:schemeClr>
            </a:gs>
            <a:gs pos="100000">
              <a:schemeClr val="accent3">
                <a:hueOff val="4785997"/>
                <a:satOff val="-22152"/>
                <a:lumOff val="2567"/>
                <a:alphaOff val="0"/>
                <a:shade val="94000"/>
                <a:satMod val="135000"/>
              </a:schemeClr>
            </a:gs>
          </a:gsLst>
          <a:lin ang="16200000" scaled="0"/>
        </a:gradFill>
        <a:ln w="9525" cap="flat" cmpd="sng" algn="ctr">
          <a:solidFill>
            <a:schemeClr val="accent3">
              <a:hueOff val="4785997"/>
              <a:satOff val="-22152"/>
              <a:lumOff val="256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7D47C5-B8A9-4E30-B7AB-F2DF90E7437C}">
      <dsp:nvSpPr>
        <dsp:cNvPr id="0" name=""/>
        <dsp:cNvSpPr/>
      </dsp:nvSpPr>
      <dsp:spPr>
        <a:xfrm>
          <a:off x="4164480" y="111489"/>
          <a:ext cx="143142" cy="143142"/>
        </a:xfrm>
        <a:prstGeom prst="ellipse">
          <a:avLst/>
        </a:prstGeom>
        <a:gradFill rotWithShape="0">
          <a:gsLst>
            <a:gs pos="0">
              <a:schemeClr val="accent3">
                <a:hueOff val="5583663"/>
                <a:satOff val="-25844"/>
                <a:lumOff val="2995"/>
                <a:alphaOff val="0"/>
                <a:shade val="51000"/>
                <a:satMod val="130000"/>
              </a:schemeClr>
            </a:gs>
            <a:gs pos="80000">
              <a:schemeClr val="accent3">
                <a:hueOff val="5583663"/>
                <a:satOff val="-25844"/>
                <a:lumOff val="2995"/>
                <a:alphaOff val="0"/>
                <a:shade val="93000"/>
                <a:satMod val="130000"/>
              </a:schemeClr>
            </a:gs>
            <a:gs pos="100000">
              <a:schemeClr val="accent3">
                <a:hueOff val="5583663"/>
                <a:satOff val="-25844"/>
                <a:lumOff val="2995"/>
                <a:alphaOff val="0"/>
                <a:shade val="94000"/>
                <a:satMod val="135000"/>
              </a:schemeClr>
            </a:gs>
          </a:gsLst>
          <a:lin ang="16200000" scaled="0"/>
        </a:gradFill>
        <a:ln w="9525" cap="flat" cmpd="sng" algn="ctr">
          <a:solidFill>
            <a:schemeClr val="accent3">
              <a:hueOff val="5583663"/>
              <a:satOff val="-25844"/>
              <a:lumOff val="299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0764112-0000-4EF0-B230-51E8E01927E1}">
      <dsp:nvSpPr>
        <dsp:cNvPr id="0" name=""/>
        <dsp:cNvSpPr/>
      </dsp:nvSpPr>
      <dsp:spPr>
        <a:xfrm>
          <a:off x="4363448" y="237841"/>
          <a:ext cx="143142" cy="143142"/>
        </a:xfrm>
        <a:prstGeom prst="ellipse">
          <a:avLst/>
        </a:prstGeom>
        <a:gradFill rotWithShape="0">
          <a:gsLst>
            <a:gs pos="0">
              <a:schemeClr val="accent3">
                <a:hueOff val="6381329"/>
                <a:satOff val="-29536"/>
                <a:lumOff val="3423"/>
                <a:alphaOff val="0"/>
                <a:shade val="51000"/>
                <a:satMod val="130000"/>
              </a:schemeClr>
            </a:gs>
            <a:gs pos="80000">
              <a:schemeClr val="accent3">
                <a:hueOff val="6381329"/>
                <a:satOff val="-29536"/>
                <a:lumOff val="3423"/>
                <a:alphaOff val="0"/>
                <a:shade val="93000"/>
                <a:satMod val="130000"/>
              </a:schemeClr>
            </a:gs>
            <a:gs pos="100000">
              <a:schemeClr val="accent3">
                <a:hueOff val="6381329"/>
                <a:satOff val="-29536"/>
                <a:lumOff val="3423"/>
                <a:alphaOff val="0"/>
                <a:shade val="94000"/>
                <a:satMod val="135000"/>
              </a:schemeClr>
            </a:gs>
          </a:gsLst>
          <a:lin ang="16200000" scaled="0"/>
        </a:gradFill>
        <a:ln w="9525" cap="flat" cmpd="sng" algn="ctr">
          <a:solidFill>
            <a:schemeClr val="accent3">
              <a:hueOff val="6381329"/>
              <a:satOff val="-29536"/>
              <a:lumOff val="342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0C446C-631A-4E6F-92C3-525969B9219D}">
      <dsp:nvSpPr>
        <dsp:cNvPr id="0" name=""/>
        <dsp:cNvSpPr/>
      </dsp:nvSpPr>
      <dsp:spPr>
        <a:xfrm>
          <a:off x="4562416" y="364194"/>
          <a:ext cx="143142" cy="143142"/>
        </a:xfrm>
        <a:prstGeom prst="ellipse">
          <a:avLst/>
        </a:prstGeom>
        <a:gradFill rotWithShape="0">
          <a:gsLst>
            <a:gs pos="0">
              <a:schemeClr val="accent3">
                <a:hueOff val="7178996"/>
                <a:satOff val="-33228"/>
                <a:lumOff val="3851"/>
                <a:alphaOff val="0"/>
                <a:shade val="51000"/>
                <a:satMod val="130000"/>
              </a:schemeClr>
            </a:gs>
            <a:gs pos="80000">
              <a:schemeClr val="accent3">
                <a:hueOff val="7178996"/>
                <a:satOff val="-33228"/>
                <a:lumOff val="3851"/>
                <a:alphaOff val="0"/>
                <a:shade val="93000"/>
                <a:satMod val="130000"/>
              </a:schemeClr>
            </a:gs>
            <a:gs pos="100000">
              <a:schemeClr val="accent3">
                <a:hueOff val="7178996"/>
                <a:satOff val="-33228"/>
                <a:lumOff val="3851"/>
                <a:alphaOff val="0"/>
                <a:shade val="94000"/>
                <a:satMod val="135000"/>
              </a:schemeClr>
            </a:gs>
          </a:gsLst>
          <a:lin ang="16200000" scaled="0"/>
        </a:gradFill>
        <a:ln w="9525" cap="flat" cmpd="sng" algn="ctr">
          <a:solidFill>
            <a:schemeClr val="accent3">
              <a:hueOff val="7178996"/>
              <a:satOff val="-33228"/>
              <a:lumOff val="38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FBB4E5-CDFD-4D11-9AFE-2D6582C1E179}">
      <dsp:nvSpPr>
        <dsp:cNvPr id="0" name=""/>
        <dsp:cNvSpPr/>
      </dsp:nvSpPr>
      <dsp:spPr>
        <a:xfrm>
          <a:off x="4164480" y="377840"/>
          <a:ext cx="143142" cy="143142"/>
        </a:xfrm>
        <a:prstGeom prst="ellipse">
          <a:avLst/>
        </a:prstGeom>
        <a:gradFill rotWithShape="0">
          <a:gsLst>
            <a:gs pos="0">
              <a:schemeClr val="accent3">
                <a:hueOff val="7976662"/>
                <a:satOff val="-36920"/>
                <a:lumOff val="4279"/>
                <a:alphaOff val="0"/>
                <a:shade val="51000"/>
                <a:satMod val="130000"/>
              </a:schemeClr>
            </a:gs>
            <a:gs pos="80000">
              <a:schemeClr val="accent3">
                <a:hueOff val="7976662"/>
                <a:satOff val="-36920"/>
                <a:lumOff val="4279"/>
                <a:alphaOff val="0"/>
                <a:shade val="93000"/>
                <a:satMod val="130000"/>
              </a:schemeClr>
            </a:gs>
            <a:gs pos="100000">
              <a:schemeClr val="accent3">
                <a:hueOff val="7976662"/>
                <a:satOff val="-36920"/>
                <a:lumOff val="4279"/>
                <a:alphaOff val="0"/>
                <a:shade val="94000"/>
                <a:satMod val="135000"/>
              </a:schemeClr>
            </a:gs>
          </a:gsLst>
          <a:lin ang="16200000" scaled="0"/>
        </a:gradFill>
        <a:ln w="9525" cap="flat" cmpd="sng" algn="ctr">
          <a:solidFill>
            <a:schemeClr val="accent3">
              <a:hueOff val="7976662"/>
              <a:satOff val="-36920"/>
              <a:lumOff val="42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092C739-F96A-4FF3-B375-1E71CB805D1A}">
      <dsp:nvSpPr>
        <dsp:cNvPr id="0" name=""/>
        <dsp:cNvSpPr/>
      </dsp:nvSpPr>
      <dsp:spPr>
        <a:xfrm>
          <a:off x="4164480" y="644697"/>
          <a:ext cx="143142" cy="143142"/>
        </a:xfrm>
        <a:prstGeom prst="ellipse">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w="9525" cap="flat" cmpd="sng" algn="ctr">
          <a:solidFill>
            <a:schemeClr val="accent3">
              <a:hueOff val="8774328"/>
              <a:satOff val="-40612"/>
              <a:lumOff val="470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1A2792-FC08-4B8C-8D74-6C2A9BEEA0D3}">
      <dsp:nvSpPr>
        <dsp:cNvPr id="0" name=""/>
        <dsp:cNvSpPr/>
      </dsp:nvSpPr>
      <dsp:spPr>
        <a:xfrm>
          <a:off x="1406841" y="4394648"/>
          <a:ext cx="3087582" cy="8278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1. The Big Picture</a:t>
          </a:r>
          <a:endParaRPr lang="en-US" sz="2400" b="1" kern="1200" dirty="0"/>
        </a:p>
      </dsp:txBody>
      <dsp:txXfrm>
        <a:off x="1447254" y="4435061"/>
        <a:ext cx="3006756" cy="747036"/>
      </dsp:txXfrm>
    </dsp:sp>
    <dsp:sp modelId="{B969ECCB-8A51-4480-AE5F-5BC1E78783A3}">
      <dsp:nvSpPr>
        <dsp:cNvPr id="0" name=""/>
        <dsp:cNvSpPr/>
      </dsp:nvSpPr>
      <dsp:spPr>
        <a:xfrm>
          <a:off x="550850" y="3582958"/>
          <a:ext cx="1431424" cy="14313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546B9A-C1D7-4132-AF74-28D1E02A81CC}">
      <dsp:nvSpPr>
        <dsp:cNvPr id="0" name=""/>
        <dsp:cNvSpPr/>
      </dsp:nvSpPr>
      <dsp:spPr>
        <a:xfrm>
          <a:off x="3392943" y="3319639"/>
          <a:ext cx="3087582" cy="827862"/>
        </a:xfrm>
        <a:prstGeom prst="roundRect">
          <a:avLst/>
        </a:prstGeom>
        <a:gradFill rotWithShape="0">
          <a:gsLst>
            <a:gs pos="0">
              <a:schemeClr val="accent3">
                <a:hueOff val="4387164"/>
                <a:satOff val="-20306"/>
                <a:lumOff val="2353"/>
                <a:alphaOff val="0"/>
                <a:shade val="51000"/>
                <a:satMod val="130000"/>
              </a:schemeClr>
            </a:gs>
            <a:gs pos="80000">
              <a:schemeClr val="accent3">
                <a:hueOff val="4387164"/>
                <a:satOff val="-20306"/>
                <a:lumOff val="2353"/>
                <a:alphaOff val="0"/>
                <a:shade val="93000"/>
                <a:satMod val="130000"/>
              </a:schemeClr>
            </a:gs>
            <a:gs pos="100000">
              <a:schemeClr val="accent3">
                <a:hueOff val="4387164"/>
                <a:satOff val="-20306"/>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2. Keys to </a:t>
          </a:r>
          <a:br>
            <a:rPr lang="en-US" sz="2400" b="1" kern="1200" dirty="0" smtClean="0"/>
          </a:br>
          <a:r>
            <a:rPr lang="en-US" sz="2400" b="1" kern="1200" dirty="0" smtClean="0"/>
            <a:t>Your Goal</a:t>
          </a:r>
          <a:endParaRPr lang="en-US" sz="2400" b="1" kern="1200" dirty="0"/>
        </a:p>
      </dsp:txBody>
      <dsp:txXfrm>
        <a:off x="3433356" y="3360052"/>
        <a:ext cx="3006756" cy="747036"/>
      </dsp:txXfrm>
    </dsp:sp>
    <dsp:sp modelId="{6DCB16B5-E33F-4DD4-B16F-840A95FB8D22}">
      <dsp:nvSpPr>
        <dsp:cNvPr id="0" name=""/>
        <dsp:cNvSpPr/>
      </dsp:nvSpPr>
      <dsp:spPr>
        <a:xfrm>
          <a:off x="2536951" y="2507949"/>
          <a:ext cx="1431424" cy="143132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03AE4C-E15D-4624-A163-2BE0CC01EC00}">
      <dsp:nvSpPr>
        <dsp:cNvPr id="0" name=""/>
        <dsp:cNvSpPr/>
      </dsp:nvSpPr>
      <dsp:spPr>
        <a:xfrm>
          <a:off x="4304760" y="1689184"/>
          <a:ext cx="3087582" cy="827862"/>
        </a:xfrm>
        <a:prstGeom prst="roundRect">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3. Your Plan</a:t>
          </a:r>
          <a:endParaRPr lang="en-US" sz="2400" b="1" kern="1200" dirty="0"/>
        </a:p>
      </dsp:txBody>
      <dsp:txXfrm>
        <a:off x="4345173" y="1729597"/>
        <a:ext cx="3006756" cy="747036"/>
      </dsp:txXfrm>
    </dsp:sp>
    <dsp:sp modelId="{BFC3EA64-81D7-459D-B7A5-96D5E841B7A1}">
      <dsp:nvSpPr>
        <dsp:cNvPr id="0" name=""/>
        <dsp:cNvSpPr/>
      </dsp:nvSpPr>
      <dsp:spPr>
        <a:xfrm>
          <a:off x="3448768" y="877494"/>
          <a:ext cx="1431424" cy="143132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592" b="-871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1AEB-276C-4E7B-8895-22EED33C7C64}">
      <dsp:nvSpPr>
        <dsp:cNvPr id="0" name=""/>
        <dsp:cNvSpPr/>
      </dsp:nvSpPr>
      <dsp:spPr>
        <a:xfrm>
          <a:off x="2657191" y="3857593"/>
          <a:ext cx="143142" cy="1431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D68A8A-FA5C-4EAC-AAC9-E678B11818B9}">
      <dsp:nvSpPr>
        <dsp:cNvPr id="0" name=""/>
        <dsp:cNvSpPr/>
      </dsp:nvSpPr>
      <dsp:spPr>
        <a:xfrm>
          <a:off x="2387367" y="3987484"/>
          <a:ext cx="143142" cy="143142"/>
        </a:xfrm>
        <a:prstGeom prst="ellipse">
          <a:avLst/>
        </a:prstGeom>
        <a:gradFill rotWithShape="0">
          <a:gsLst>
            <a:gs pos="0">
              <a:schemeClr val="accent3">
                <a:hueOff val="797666"/>
                <a:satOff val="-3692"/>
                <a:lumOff val="428"/>
                <a:alphaOff val="0"/>
                <a:shade val="51000"/>
                <a:satMod val="130000"/>
              </a:schemeClr>
            </a:gs>
            <a:gs pos="80000">
              <a:schemeClr val="accent3">
                <a:hueOff val="797666"/>
                <a:satOff val="-3692"/>
                <a:lumOff val="428"/>
                <a:alphaOff val="0"/>
                <a:shade val="93000"/>
                <a:satMod val="130000"/>
              </a:schemeClr>
            </a:gs>
            <a:gs pos="100000">
              <a:schemeClr val="accent3">
                <a:hueOff val="797666"/>
                <a:satOff val="-3692"/>
                <a:lumOff val="428"/>
                <a:alphaOff val="0"/>
                <a:shade val="94000"/>
                <a:satMod val="135000"/>
              </a:schemeClr>
            </a:gs>
          </a:gsLst>
          <a:lin ang="16200000" scaled="0"/>
        </a:gradFill>
        <a:ln w="9525" cap="flat" cmpd="sng" algn="ctr">
          <a:solidFill>
            <a:schemeClr val="accent3">
              <a:hueOff val="797666"/>
              <a:satOff val="-3692"/>
              <a:lumOff val="4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E12372-7B24-4DDD-B4CE-1E09D6A75BD1}">
      <dsp:nvSpPr>
        <dsp:cNvPr id="0" name=""/>
        <dsp:cNvSpPr/>
      </dsp:nvSpPr>
      <dsp:spPr>
        <a:xfrm>
          <a:off x="2104661" y="4090082"/>
          <a:ext cx="143142" cy="143142"/>
        </a:xfrm>
        <a:prstGeom prst="ellipse">
          <a:avLst/>
        </a:prstGeom>
        <a:gradFill rotWithShape="0">
          <a:gsLst>
            <a:gs pos="0">
              <a:schemeClr val="accent3">
                <a:hueOff val="1595332"/>
                <a:satOff val="-7384"/>
                <a:lumOff val="856"/>
                <a:alphaOff val="0"/>
                <a:shade val="51000"/>
                <a:satMod val="130000"/>
              </a:schemeClr>
            </a:gs>
            <a:gs pos="80000">
              <a:schemeClr val="accent3">
                <a:hueOff val="1595332"/>
                <a:satOff val="-7384"/>
                <a:lumOff val="856"/>
                <a:alphaOff val="0"/>
                <a:shade val="93000"/>
                <a:satMod val="130000"/>
              </a:schemeClr>
            </a:gs>
            <a:gs pos="100000">
              <a:schemeClr val="accent3">
                <a:hueOff val="1595332"/>
                <a:satOff val="-7384"/>
                <a:lumOff val="856"/>
                <a:alphaOff val="0"/>
                <a:shade val="94000"/>
                <a:satMod val="135000"/>
              </a:schemeClr>
            </a:gs>
          </a:gsLst>
          <a:lin ang="16200000" scaled="0"/>
        </a:gradFill>
        <a:ln w="9525" cap="flat" cmpd="sng" algn="ctr">
          <a:solidFill>
            <a:schemeClr val="accent3">
              <a:hueOff val="1595332"/>
              <a:satOff val="-7384"/>
              <a:lumOff val="85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A44519-E8D0-426D-8E39-458580F56A51}">
      <dsp:nvSpPr>
        <dsp:cNvPr id="0" name=""/>
        <dsp:cNvSpPr/>
      </dsp:nvSpPr>
      <dsp:spPr>
        <a:xfrm>
          <a:off x="3952630" y="2353996"/>
          <a:ext cx="143142" cy="143142"/>
        </a:xfrm>
        <a:prstGeom prst="ellipse">
          <a:avLst/>
        </a:prstGeom>
        <a:gradFill rotWithShape="0">
          <a:gsLst>
            <a:gs pos="0">
              <a:schemeClr val="accent3">
                <a:hueOff val="2392999"/>
                <a:satOff val="-11076"/>
                <a:lumOff val="1284"/>
                <a:alphaOff val="0"/>
                <a:shade val="51000"/>
                <a:satMod val="130000"/>
              </a:schemeClr>
            </a:gs>
            <a:gs pos="80000">
              <a:schemeClr val="accent3">
                <a:hueOff val="2392999"/>
                <a:satOff val="-11076"/>
                <a:lumOff val="1284"/>
                <a:alphaOff val="0"/>
                <a:shade val="93000"/>
                <a:satMod val="130000"/>
              </a:schemeClr>
            </a:gs>
            <a:gs pos="100000">
              <a:schemeClr val="accent3">
                <a:hueOff val="2392999"/>
                <a:satOff val="-11076"/>
                <a:lumOff val="1284"/>
                <a:alphaOff val="0"/>
                <a:shade val="94000"/>
                <a:satMod val="135000"/>
              </a:schemeClr>
            </a:gs>
          </a:gsLst>
          <a:lin ang="16200000" scaled="0"/>
        </a:gradFill>
        <a:ln w="9525" cap="flat" cmpd="sng" algn="ctr">
          <a:solidFill>
            <a:schemeClr val="accent3">
              <a:hueOff val="2392999"/>
              <a:satOff val="-11076"/>
              <a:lumOff val="12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B59444-8057-4E40-AEC1-FD9B5A731B1B}">
      <dsp:nvSpPr>
        <dsp:cNvPr id="0" name=""/>
        <dsp:cNvSpPr/>
      </dsp:nvSpPr>
      <dsp:spPr>
        <a:xfrm>
          <a:off x="3843841" y="2618326"/>
          <a:ext cx="143142" cy="143142"/>
        </a:xfrm>
        <a:prstGeom prst="ellipse">
          <a:avLst/>
        </a:prstGeom>
        <a:gradFill rotWithShape="0">
          <a:gsLst>
            <a:gs pos="0">
              <a:schemeClr val="accent3">
                <a:hueOff val="3190665"/>
                <a:satOff val="-14768"/>
                <a:lumOff val="1712"/>
                <a:alphaOff val="0"/>
                <a:shade val="51000"/>
                <a:satMod val="130000"/>
              </a:schemeClr>
            </a:gs>
            <a:gs pos="80000">
              <a:schemeClr val="accent3">
                <a:hueOff val="3190665"/>
                <a:satOff val="-14768"/>
                <a:lumOff val="1712"/>
                <a:alphaOff val="0"/>
                <a:shade val="93000"/>
                <a:satMod val="130000"/>
              </a:schemeClr>
            </a:gs>
            <a:gs pos="100000">
              <a:schemeClr val="accent3">
                <a:hueOff val="3190665"/>
                <a:satOff val="-14768"/>
                <a:lumOff val="1712"/>
                <a:alphaOff val="0"/>
                <a:shade val="94000"/>
                <a:satMod val="135000"/>
              </a:schemeClr>
            </a:gs>
          </a:gsLst>
          <a:lin ang="16200000" scaled="0"/>
        </a:gradFill>
        <a:ln w="9525" cap="flat" cmpd="sng" algn="ctr">
          <a:solidFill>
            <a:schemeClr val="accent3">
              <a:hueOff val="3190665"/>
              <a:satOff val="-14768"/>
              <a:lumOff val="171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990757-85B8-4965-857C-2E2F1DC4DC2E}">
      <dsp:nvSpPr>
        <dsp:cNvPr id="0" name=""/>
        <dsp:cNvSpPr/>
      </dsp:nvSpPr>
      <dsp:spPr>
        <a:xfrm>
          <a:off x="3766544" y="364194"/>
          <a:ext cx="143142" cy="143142"/>
        </a:xfrm>
        <a:prstGeom prst="ellipse">
          <a:avLst/>
        </a:prstGeom>
        <a:gradFill rotWithShape="0">
          <a:gsLst>
            <a:gs pos="0">
              <a:schemeClr val="accent3">
                <a:hueOff val="3988331"/>
                <a:satOff val="-18460"/>
                <a:lumOff val="2140"/>
                <a:alphaOff val="0"/>
                <a:shade val="51000"/>
                <a:satMod val="130000"/>
              </a:schemeClr>
            </a:gs>
            <a:gs pos="80000">
              <a:schemeClr val="accent3">
                <a:hueOff val="3988331"/>
                <a:satOff val="-18460"/>
                <a:lumOff val="2140"/>
                <a:alphaOff val="0"/>
                <a:shade val="93000"/>
                <a:satMod val="130000"/>
              </a:schemeClr>
            </a:gs>
            <a:gs pos="100000">
              <a:schemeClr val="accent3">
                <a:hueOff val="3988331"/>
                <a:satOff val="-18460"/>
                <a:lumOff val="2140"/>
                <a:alphaOff val="0"/>
                <a:shade val="94000"/>
                <a:satMod val="135000"/>
              </a:schemeClr>
            </a:gs>
          </a:gsLst>
          <a:lin ang="16200000" scaled="0"/>
        </a:gradFill>
        <a:ln w="9525" cap="flat" cmpd="sng" algn="ctr">
          <a:solidFill>
            <a:schemeClr val="accent3">
              <a:hueOff val="3988331"/>
              <a:satOff val="-18460"/>
              <a:lumOff val="21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B8C0CA-0235-4287-996D-3F5B1CBEE533}">
      <dsp:nvSpPr>
        <dsp:cNvPr id="0" name=""/>
        <dsp:cNvSpPr/>
      </dsp:nvSpPr>
      <dsp:spPr>
        <a:xfrm>
          <a:off x="3965512" y="237841"/>
          <a:ext cx="143142" cy="143142"/>
        </a:xfrm>
        <a:prstGeom prst="ellipse">
          <a:avLst/>
        </a:prstGeom>
        <a:gradFill rotWithShape="0">
          <a:gsLst>
            <a:gs pos="0">
              <a:schemeClr val="accent3">
                <a:hueOff val="4785997"/>
                <a:satOff val="-22152"/>
                <a:lumOff val="2567"/>
                <a:alphaOff val="0"/>
                <a:shade val="51000"/>
                <a:satMod val="130000"/>
              </a:schemeClr>
            </a:gs>
            <a:gs pos="80000">
              <a:schemeClr val="accent3">
                <a:hueOff val="4785997"/>
                <a:satOff val="-22152"/>
                <a:lumOff val="2567"/>
                <a:alphaOff val="0"/>
                <a:shade val="93000"/>
                <a:satMod val="130000"/>
              </a:schemeClr>
            </a:gs>
            <a:gs pos="100000">
              <a:schemeClr val="accent3">
                <a:hueOff val="4785997"/>
                <a:satOff val="-22152"/>
                <a:lumOff val="2567"/>
                <a:alphaOff val="0"/>
                <a:shade val="94000"/>
                <a:satMod val="135000"/>
              </a:schemeClr>
            </a:gs>
          </a:gsLst>
          <a:lin ang="16200000" scaled="0"/>
        </a:gradFill>
        <a:ln w="9525" cap="flat" cmpd="sng" algn="ctr">
          <a:solidFill>
            <a:schemeClr val="accent3">
              <a:hueOff val="4785997"/>
              <a:satOff val="-22152"/>
              <a:lumOff val="256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7D47C5-B8A9-4E30-B7AB-F2DF90E7437C}">
      <dsp:nvSpPr>
        <dsp:cNvPr id="0" name=""/>
        <dsp:cNvSpPr/>
      </dsp:nvSpPr>
      <dsp:spPr>
        <a:xfrm>
          <a:off x="4164480" y="111489"/>
          <a:ext cx="143142" cy="143142"/>
        </a:xfrm>
        <a:prstGeom prst="ellipse">
          <a:avLst/>
        </a:prstGeom>
        <a:gradFill rotWithShape="0">
          <a:gsLst>
            <a:gs pos="0">
              <a:schemeClr val="accent3">
                <a:hueOff val="5583663"/>
                <a:satOff val="-25844"/>
                <a:lumOff val="2995"/>
                <a:alphaOff val="0"/>
                <a:shade val="51000"/>
                <a:satMod val="130000"/>
              </a:schemeClr>
            </a:gs>
            <a:gs pos="80000">
              <a:schemeClr val="accent3">
                <a:hueOff val="5583663"/>
                <a:satOff val="-25844"/>
                <a:lumOff val="2995"/>
                <a:alphaOff val="0"/>
                <a:shade val="93000"/>
                <a:satMod val="130000"/>
              </a:schemeClr>
            </a:gs>
            <a:gs pos="100000">
              <a:schemeClr val="accent3">
                <a:hueOff val="5583663"/>
                <a:satOff val="-25844"/>
                <a:lumOff val="2995"/>
                <a:alphaOff val="0"/>
                <a:shade val="94000"/>
                <a:satMod val="135000"/>
              </a:schemeClr>
            </a:gs>
          </a:gsLst>
          <a:lin ang="16200000" scaled="0"/>
        </a:gradFill>
        <a:ln w="9525" cap="flat" cmpd="sng" algn="ctr">
          <a:solidFill>
            <a:schemeClr val="accent3">
              <a:hueOff val="5583663"/>
              <a:satOff val="-25844"/>
              <a:lumOff val="299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0764112-0000-4EF0-B230-51E8E01927E1}">
      <dsp:nvSpPr>
        <dsp:cNvPr id="0" name=""/>
        <dsp:cNvSpPr/>
      </dsp:nvSpPr>
      <dsp:spPr>
        <a:xfrm>
          <a:off x="4363448" y="237841"/>
          <a:ext cx="143142" cy="143142"/>
        </a:xfrm>
        <a:prstGeom prst="ellipse">
          <a:avLst/>
        </a:prstGeom>
        <a:gradFill rotWithShape="0">
          <a:gsLst>
            <a:gs pos="0">
              <a:schemeClr val="accent3">
                <a:hueOff val="6381329"/>
                <a:satOff val="-29536"/>
                <a:lumOff val="3423"/>
                <a:alphaOff val="0"/>
                <a:shade val="51000"/>
                <a:satMod val="130000"/>
              </a:schemeClr>
            </a:gs>
            <a:gs pos="80000">
              <a:schemeClr val="accent3">
                <a:hueOff val="6381329"/>
                <a:satOff val="-29536"/>
                <a:lumOff val="3423"/>
                <a:alphaOff val="0"/>
                <a:shade val="93000"/>
                <a:satMod val="130000"/>
              </a:schemeClr>
            </a:gs>
            <a:gs pos="100000">
              <a:schemeClr val="accent3">
                <a:hueOff val="6381329"/>
                <a:satOff val="-29536"/>
                <a:lumOff val="3423"/>
                <a:alphaOff val="0"/>
                <a:shade val="94000"/>
                <a:satMod val="135000"/>
              </a:schemeClr>
            </a:gs>
          </a:gsLst>
          <a:lin ang="16200000" scaled="0"/>
        </a:gradFill>
        <a:ln w="9525" cap="flat" cmpd="sng" algn="ctr">
          <a:solidFill>
            <a:schemeClr val="accent3">
              <a:hueOff val="6381329"/>
              <a:satOff val="-29536"/>
              <a:lumOff val="342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0C446C-631A-4E6F-92C3-525969B9219D}">
      <dsp:nvSpPr>
        <dsp:cNvPr id="0" name=""/>
        <dsp:cNvSpPr/>
      </dsp:nvSpPr>
      <dsp:spPr>
        <a:xfrm>
          <a:off x="4562416" y="364194"/>
          <a:ext cx="143142" cy="143142"/>
        </a:xfrm>
        <a:prstGeom prst="ellipse">
          <a:avLst/>
        </a:prstGeom>
        <a:gradFill rotWithShape="0">
          <a:gsLst>
            <a:gs pos="0">
              <a:schemeClr val="accent3">
                <a:hueOff val="7178996"/>
                <a:satOff val="-33228"/>
                <a:lumOff val="3851"/>
                <a:alphaOff val="0"/>
                <a:shade val="51000"/>
                <a:satMod val="130000"/>
              </a:schemeClr>
            </a:gs>
            <a:gs pos="80000">
              <a:schemeClr val="accent3">
                <a:hueOff val="7178996"/>
                <a:satOff val="-33228"/>
                <a:lumOff val="3851"/>
                <a:alphaOff val="0"/>
                <a:shade val="93000"/>
                <a:satMod val="130000"/>
              </a:schemeClr>
            </a:gs>
            <a:gs pos="100000">
              <a:schemeClr val="accent3">
                <a:hueOff val="7178996"/>
                <a:satOff val="-33228"/>
                <a:lumOff val="3851"/>
                <a:alphaOff val="0"/>
                <a:shade val="94000"/>
                <a:satMod val="135000"/>
              </a:schemeClr>
            </a:gs>
          </a:gsLst>
          <a:lin ang="16200000" scaled="0"/>
        </a:gradFill>
        <a:ln w="9525" cap="flat" cmpd="sng" algn="ctr">
          <a:solidFill>
            <a:schemeClr val="accent3">
              <a:hueOff val="7178996"/>
              <a:satOff val="-33228"/>
              <a:lumOff val="38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FBB4E5-CDFD-4D11-9AFE-2D6582C1E179}">
      <dsp:nvSpPr>
        <dsp:cNvPr id="0" name=""/>
        <dsp:cNvSpPr/>
      </dsp:nvSpPr>
      <dsp:spPr>
        <a:xfrm>
          <a:off x="4164480" y="377840"/>
          <a:ext cx="143142" cy="143142"/>
        </a:xfrm>
        <a:prstGeom prst="ellipse">
          <a:avLst/>
        </a:prstGeom>
        <a:gradFill rotWithShape="0">
          <a:gsLst>
            <a:gs pos="0">
              <a:schemeClr val="accent3">
                <a:hueOff val="7976662"/>
                <a:satOff val="-36920"/>
                <a:lumOff val="4279"/>
                <a:alphaOff val="0"/>
                <a:shade val="51000"/>
                <a:satMod val="130000"/>
              </a:schemeClr>
            </a:gs>
            <a:gs pos="80000">
              <a:schemeClr val="accent3">
                <a:hueOff val="7976662"/>
                <a:satOff val="-36920"/>
                <a:lumOff val="4279"/>
                <a:alphaOff val="0"/>
                <a:shade val="93000"/>
                <a:satMod val="130000"/>
              </a:schemeClr>
            </a:gs>
            <a:gs pos="100000">
              <a:schemeClr val="accent3">
                <a:hueOff val="7976662"/>
                <a:satOff val="-36920"/>
                <a:lumOff val="4279"/>
                <a:alphaOff val="0"/>
                <a:shade val="94000"/>
                <a:satMod val="135000"/>
              </a:schemeClr>
            </a:gs>
          </a:gsLst>
          <a:lin ang="16200000" scaled="0"/>
        </a:gradFill>
        <a:ln w="9525" cap="flat" cmpd="sng" algn="ctr">
          <a:solidFill>
            <a:schemeClr val="accent3">
              <a:hueOff val="7976662"/>
              <a:satOff val="-36920"/>
              <a:lumOff val="42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092C739-F96A-4FF3-B375-1E71CB805D1A}">
      <dsp:nvSpPr>
        <dsp:cNvPr id="0" name=""/>
        <dsp:cNvSpPr/>
      </dsp:nvSpPr>
      <dsp:spPr>
        <a:xfrm>
          <a:off x="4164480" y="644697"/>
          <a:ext cx="143142" cy="143142"/>
        </a:xfrm>
        <a:prstGeom prst="ellipse">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w="9525" cap="flat" cmpd="sng" algn="ctr">
          <a:solidFill>
            <a:schemeClr val="accent3">
              <a:hueOff val="8774328"/>
              <a:satOff val="-40612"/>
              <a:lumOff val="470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1A2792-FC08-4B8C-8D74-6C2A9BEEA0D3}">
      <dsp:nvSpPr>
        <dsp:cNvPr id="0" name=""/>
        <dsp:cNvSpPr/>
      </dsp:nvSpPr>
      <dsp:spPr>
        <a:xfrm>
          <a:off x="1406841" y="4394648"/>
          <a:ext cx="3087582" cy="8278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The Big Picture</a:t>
          </a:r>
          <a:endParaRPr lang="en-US" sz="2400" b="1" kern="1200" dirty="0"/>
        </a:p>
      </dsp:txBody>
      <dsp:txXfrm>
        <a:off x="1447254" y="4435061"/>
        <a:ext cx="3006756" cy="747036"/>
      </dsp:txXfrm>
    </dsp:sp>
    <dsp:sp modelId="{B969ECCB-8A51-4480-AE5F-5BC1E78783A3}">
      <dsp:nvSpPr>
        <dsp:cNvPr id="0" name=""/>
        <dsp:cNvSpPr/>
      </dsp:nvSpPr>
      <dsp:spPr>
        <a:xfrm>
          <a:off x="550850" y="3582958"/>
          <a:ext cx="1431424" cy="14313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546B9A-C1D7-4132-AF74-28D1E02A81CC}">
      <dsp:nvSpPr>
        <dsp:cNvPr id="0" name=""/>
        <dsp:cNvSpPr/>
      </dsp:nvSpPr>
      <dsp:spPr>
        <a:xfrm>
          <a:off x="3392943" y="3319639"/>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Keys to </a:t>
          </a:r>
          <a:br>
            <a:rPr lang="en-US" sz="2400" b="1" kern="1200" dirty="0" smtClean="0"/>
          </a:br>
          <a:r>
            <a:rPr lang="en-US" sz="2400" b="1" kern="1200" dirty="0" smtClean="0"/>
            <a:t>Your Goal</a:t>
          </a:r>
          <a:endParaRPr lang="en-US" sz="2400" b="1" kern="1200" dirty="0"/>
        </a:p>
      </dsp:txBody>
      <dsp:txXfrm>
        <a:off x="3433356" y="3360052"/>
        <a:ext cx="3006756" cy="747036"/>
      </dsp:txXfrm>
    </dsp:sp>
    <dsp:sp modelId="{6DCB16B5-E33F-4DD4-B16F-840A95FB8D22}">
      <dsp:nvSpPr>
        <dsp:cNvPr id="0" name=""/>
        <dsp:cNvSpPr/>
      </dsp:nvSpPr>
      <dsp:spPr>
        <a:xfrm>
          <a:off x="2536951" y="2507949"/>
          <a:ext cx="1431424" cy="1431323"/>
        </a:xfrm>
        <a:prstGeom prst="ellipse">
          <a:avLst/>
        </a:prstGeom>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03AE4C-E15D-4624-A163-2BE0CC01EC00}">
      <dsp:nvSpPr>
        <dsp:cNvPr id="0" name=""/>
        <dsp:cNvSpPr/>
      </dsp:nvSpPr>
      <dsp:spPr>
        <a:xfrm>
          <a:off x="4304760" y="1689184"/>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Your Plan</a:t>
          </a:r>
          <a:endParaRPr lang="en-US" sz="2400" b="1" kern="1200" dirty="0"/>
        </a:p>
      </dsp:txBody>
      <dsp:txXfrm>
        <a:off x="4345173" y="1729597"/>
        <a:ext cx="3006756" cy="747036"/>
      </dsp:txXfrm>
    </dsp:sp>
    <dsp:sp modelId="{BFC3EA64-81D7-459D-B7A5-96D5E841B7A1}">
      <dsp:nvSpPr>
        <dsp:cNvPr id="0" name=""/>
        <dsp:cNvSpPr/>
      </dsp:nvSpPr>
      <dsp:spPr>
        <a:xfrm>
          <a:off x="3448768" y="877494"/>
          <a:ext cx="1431424" cy="1431323"/>
        </a:xfrm>
        <a:prstGeom prst="ellipse">
          <a:avLst/>
        </a:prstGeom>
        <a:blipFill dpi="0" rotWithShape="1">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t="592" b="-871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1AEB-276C-4E7B-8895-22EED33C7C64}">
      <dsp:nvSpPr>
        <dsp:cNvPr id="0" name=""/>
        <dsp:cNvSpPr/>
      </dsp:nvSpPr>
      <dsp:spPr>
        <a:xfrm>
          <a:off x="2657191" y="3857593"/>
          <a:ext cx="143142" cy="1431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D68A8A-FA5C-4EAC-AAC9-E678B11818B9}">
      <dsp:nvSpPr>
        <dsp:cNvPr id="0" name=""/>
        <dsp:cNvSpPr/>
      </dsp:nvSpPr>
      <dsp:spPr>
        <a:xfrm>
          <a:off x="2387367" y="3987484"/>
          <a:ext cx="143142" cy="143142"/>
        </a:xfrm>
        <a:prstGeom prst="ellipse">
          <a:avLst/>
        </a:prstGeom>
        <a:gradFill rotWithShape="0">
          <a:gsLst>
            <a:gs pos="0">
              <a:schemeClr val="accent3">
                <a:hueOff val="797666"/>
                <a:satOff val="-3692"/>
                <a:lumOff val="428"/>
                <a:alphaOff val="0"/>
                <a:shade val="51000"/>
                <a:satMod val="130000"/>
              </a:schemeClr>
            </a:gs>
            <a:gs pos="80000">
              <a:schemeClr val="accent3">
                <a:hueOff val="797666"/>
                <a:satOff val="-3692"/>
                <a:lumOff val="428"/>
                <a:alphaOff val="0"/>
                <a:shade val="93000"/>
                <a:satMod val="130000"/>
              </a:schemeClr>
            </a:gs>
            <a:gs pos="100000">
              <a:schemeClr val="accent3">
                <a:hueOff val="797666"/>
                <a:satOff val="-3692"/>
                <a:lumOff val="428"/>
                <a:alphaOff val="0"/>
                <a:shade val="94000"/>
                <a:satMod val="135000"/>
              </a:schemeClr>
            </a:gs>
          </a:gsLst>
          <a:lin ang="16200000" scaled="0"/>
        </a:gradFill>
        <a:ln w="9525" cap="flat" cmpd="sng" algn="ctr">
          <a:solidFill>
            <a:schemeClr val="accent3">
              <a:hueOff val="797666"/>
              <a:satOff val="-3692"/>
              <a:lumOff val="4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E12372-7B24-4DDD-B4CE-1E09D6A75BD1}">
      <dsp:nvSpPr>
        <dsp:cNvPr id="0" name=""/>
        <dsp:cNvSpPr/>
      </dsp:nvSpPr>
      <dsp:spPr>
        <a:xfrm>
          <a:off x="2104661" y="4090082"/>
          <a:ext cx="143142" cy="143142"/>
        </a:xfrm>
        <a:prstGeom prst="ellipse">
          <a:avLst/>
        </a:prstGeom>
        <a:gradFill rotWithShape="0">
          <a:gsLst>
            <a:gs pos="0">
              <a:schemeClr val="accent3">
                <a:hueOff val="1595332"/>
                <a:satOff val="-7384"/>
                <a:lumOff val="856"/>
                <a:alphaOff val="0"/>
                <a:shade val="51000"/>
                <a:satMod val="130000"/>
              </a:schemeClr>
            </a:gs>
            <a:gs pos="80000">
              <a:schemeClr val="accent3">
                <a:hueOff val="1595332"/>
                <a:satOff val="-7384"/>
                <a:lumOff val="856"/>
                <a:alphaOff val="0"/>
                <a:shade val="93000"/>
                <a:satMod val="130000"/>
              </a:schemeClr>
            </a:gs>
            <a:gs pos="100000">
              <a:schemeClr val="accent3">
                <a:hueOff val="1595332"/>
                <a:satOff val="-7384"/>
                <a:lumOff val="856"/>
                <a:alphaOff val="0"/>
                <a:shade val="94000"/>
                <a:satMod val="135000"/>
              </a:schemeClr>
            </a:gs>
          </a:gsLst>
          <a:lin ang="16200000" scaled="0"/>
        </a:gradFill>
        <a:ln w="9525" cap="flat" cmpd="sng" algn="ctr">
          <a:solidFill>
            <a:schemeClr val="accent3">
              <a:hueOff val="1595332"/>
              <a:satOff val="-7384"/>
              <a:lumOff val="85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A44519-E8D0-426D-8E39-458580F56A51}">
      <dsp:nvSpPr>
        <dsp:cNvPr id="0" name=""/>
        <dsp:cNvSpPr/>
      </dsp:nvSpPr>
      <dsp:spPr>
        <a:xfrm>
          <a:off x="3952630" y="2353996"/>
          <a:ext cx="143142" cy="143142"/>
        </a:xfrm>
        <a:prstGeom prst="ellipse">
          <a:avLst/>
        </a:prstGeom>
        <a:gradFill rotWithShape="0">
          <a:gsLst>
            <a:gs pos="0">
              <a:schemeClr val="accent3">
                <a:hueOff val="2392999"/>
                <a:satOff val="-11076"/>
                <a:lumOff val="1284"/>
                <a:alphaOff val="0"/>
                <a:shade val="51000"/>
                <a:satMod val="130000"/>
              </a:schemeClr>
            </a:gs>
            <a:gs pos="80000">
              <a:schemeClr val="accent3">
                <a:hueOff val="2392999"/>
                <a:satOff val="-11076"/>
                <a:lumOff val="1284"/>
                <a:alphaOff val="0"/>
                <a:shade val="93000"/>
                <a:satMod val="130000"/>
              </a:schemeClr>
            </a:gs>
            <a:gs pos="100000">
              <a:schemeClr val="accent3">
                <a:hueOff val="2392999"/>
                <a:satOff val="-11076"/>
                <a:lumOff val="1284"/>
                <a:alphaOff val="0"/>
                <a:shade val="94000"/>
                <a:satMod val="135000"/>
              </a:schemeClr>
            </a:gs>
          </a:gsLst>
          <a:lin ang="16200000" scaled="0"/>
        </a:gradFill>
        <a:ln w="9525" cap="flat" cmpd="sng" algn="ctr">
          <a:solidFill>
            <a:schemeClr val="accent3">
              <a:hueOff val="2392999"/>
              <a:satOff val="-11076"/>
              <a:lumOff val="12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B59444-8057-4E40-AEC1-FD9B5A731B1B}">
      <dsp:nvSpPr>
        <dsp:cNvPr id="0" name=""/>
        <dsp:cNvSpPr/>
      </dsp:nvSpPr>
      <dsp:spPr>
        <a:xfrm>
          <a:off x="3843841" y="2618326"/>
          <a:ext cx="143142" cy="143142"/>
        </a:xfrm>
        <a:prstGeom prst="ellipse">
          <a:avLst/>
        </a:prstGeom>
        <a:gradFill rotWithShape="0">
          <a:gsLst>
            <a:gs pos="0">
              <a:schemeClr val="accent3">
                <a:hueOff val="3190665"/>
                <a:satOff val="-14768"/>
                <a:lumOff val="1712"/>
                <a:alphaOff val="0"/>
                <a:shade val="51000"/>
                <a:satMod val="130000"/>
              </a:schemeClr>
            </a:gs>
            <a:gs pos="80000">
              <a:schemeClr val="accent3">
                <a:hueOff val="3190665"/>
                <a:satOff val="-14768"/>
                <a:lumOff val="1712"/>
                <a:alphaOff val="0"/>
                <a:shade val="93000"/>
                <a:satMod val="130000"/>
              </a:schemeClr>
            </a:gs>
            <a:gs pos="100000">
              <a:schemeClr val="accent3">
                <a:hueOff val="3190665"/>
                <a:satOff val="-14768"/>
                <a:lumOff val="1712"/>
                <a:alphaOff val="0"/>
                <a:shade val="94000"/>
                <a:satMod val="135000"/>
              </a:schemeClr>
            </a:gs>
          </a:gsLst>
          <a:lin ang="16200000" scaled="0"/>
        </a:gradFill>
        <a:ln w="9525" cap="flat" cmpd="sng" algn="ctr">
          <a:solidFill>
            <a:schemeClr val="accent3">
              <a:hueOff val="3190665"/>
              <a:satOff val="-14768"/>
              <a:lumOff val="171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990757-85B8-4965-857C-2E2F1DC4DC2E}">
      <dsp:nvSpPr>
        <dsp:cNvPr id="0" name=""/>
        <dsp:cNvSpPr/>
      </dsp:nvSpPr>
      <dsp:spPr>
        <a:xfrm>
          <a:off x="3766544" y="364194"/>
          <a:ext cx="143142" cy="143142"/>
        </a:xfrm>
        <a:prstGeom prst="ellipse">
          <a:avLst/>
        </a:prstGeom>
        <a:gradFill rotWithShape="0">
          <a:gsLst>
            <a:gs pos="0">
              <a:schemeClr val="accent3">
                <a:hueOff val="3988331"/>
                <a:satOff val="-18460"/>
                <a:lumOff val="2140"/>
                <a:alphaOff val="0"/>
                <a:shade val="51000"/>
                <a:satMod val="130000"/>
              </a:schemeClr>
            </a:gs>
            <a:gs pos="80000">
              <a:schemeClr val="accent3">
                <a:hueOff val="3988331"/>
                <a:satOff val="-18460"/>
                <a:lumOff val="2140"/>
                <a:alphaOff val="0"/>
                <a:shade val="93000"/>
                <a:satMod val="130000"/>
              </a:schemeClr>
            </a:gs>
            <a:gs pos="100000">
              <a:schemeClr val="accent3">
                <a:hueOff val="3988331"/>
                <a:satOff val="-18460"/>
                <a:lumOff val="2140"/>
                <a:alphaOff val="0"/>
                <a:shade val="94000"/>
                <a:satMod val="135000"/>
              </a:schemeClr>
            </a:gs>
          </a:gsLst>
          <a:lin ang="16200000" scaled="0"/>
        </a:gradFill>
        <a:ln w="9525" cap="flat" cmpd="sng" algn="ctr">
          <a:solidFill>
            <a:schemeClr val="accent3">
              <a:hueOff val="3988331"/>
              <a:satOff val="-18460"/>
              <a:lumOff val="21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B8C0CA-0235-4287-996D-3F5B1CBEE533}">
      <dsp:nvSpPr>
        <dsp:cNvPr id="0" name=""/>
        <dsp:cNvSpPr/>
      </dsp:nvSpPr>
      <dsp:spPr>
        <a:xfrm>
          <a:off x="3965512" y="237841"/>
          <a:ext cx="143142" cy="143142"/>
        </a:xfrm>
        <a:prstGeom prst="ellipse">
          <a:avLst/>
        </a:prstGeom>
        <a:gradFill rotWithShape="0">
          <a:gsLst>
            <a:gs pos="0">
              <a:schemeClr val="accent3">
                <a:hueOff val="4785997"/>
                <a:satOff val="-22152"/>
                <a:lumOff val="2567"/>
                <a:alphaOff val="0"/>
                <a:shade val="51000"/>
                <a:satMod val="130000"/>
              </a:schemeClr>
            </a:gs>
            <a:gs pos="80000">
              <a:schemeClr val="accent3">
                <a:hueOff val="4785997"/>
                <a:satOff val="-22152"/>
                <a:lumOff val="2567"/>
                <a:alphaOff val="0"/>
                <a:shade val="93000"/>
                <a:satMod val="130000"/>
              </a:schemeClr>
            </a:gs>
            <a:gs pos="100000">
              <a:schemeClr val="accent3">
                <a:hueOff val="4785997"/>
                <a:satOff val="-22152"/>
                <a:lumOff val="2567"/>
                <a:alphaOff val="0"/>
                <a:shade val="94000"/>
                <a:satMod val="135000"/>
              </a:schemeClr>
            </a:gs>
          </a:gsLst>
          <a:lin ang="16200000" scaled="0"/>
        </a:gradFill>
        <a:ln w="9525" cap="flat" cmpd="sng" algn="ctr">
          <a:solidFill>
            <a:schemeClr val="accent3">
              <a:hueOff val="4785997"/>
              <a:satOff val="-22152"/>
              <a:lumOff val="256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7D47C5-B8A9-4E30-B7AB-F2DF90E7437C}">
      <dsp:nvSpPr>
        <dsp:cNvPr id="0" name=""/>
        <dsp:cNvSpPr/>
      </dsp:nvSpPr>
      <dsp:spPr>
        <a:xfrm>
          <a:off x="4164480" y="111489"/>
          <a:ext cx="143142" cy="143142"/>
        </a:xfrm>
        <a:prstGeom prst="ellipse">
          <a:avLst/>
        </a:prstGeom>
        <a:gradFill rotWithShape="0">
          <a:gsLst>
            <a:gs pos="0">
              <a:schemeClr val="accent3">
                <a:hueOff val="5583663"/>
                <a:satOff val="-25844"/>
                <a:lumOff val="2995"/>
                <a:alphaOff val="0"/>
                <a:shade val="51000"/>
                <a:satMod val="130000"/>
              </a:schemeClr>
            </a:gs>
            <a:gs pos="80000">
              <a:schemeClr val="accent3">
                <a:hueOff val="5583663"/>
                <a:satOff val="-25844"/>
                <a:lumOff val="2995"/>
                <a:alphaOff val="0"/>
                <a:shade val="93000"/>
                <a:satMod val="130000"/>
              </a:schemeClr>
            </a:gs>
            <a:gs pos="100000">
              <a:schemeClr val="accent3">
                <a:hueOff val="5583663"/>
                <a:satOff val="-25844"/>
                <a:lumOff val="2995"/>
                <a:alphaOff val="0"/>
                <a:shade val="94000"/>
                <a:satMod val="135000"/>
              </a:schemeClr>
            </a:gs>
          </a:gsLst>
          <a:lin ang="16200000" scaled="0"/>
        </a:gradFill>
        <a:ln w="9525" cap="flat" cmpd="sng" algn="ctr">
          <a:solidFill>
            <a:schemeClr val="accent3">
              <a:hueOff val="5583663"/>
              <a:satOff val="-25844"/>
              <a:lumOff val="299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0764112-0000-4EF0-B230-51E8E01927E1}">
      <dsp:nvSpPr>
        <dsp:cNvPr id="0" name=""/>
        <dsp:cNvSpPr/>
      </dsp:nvSpPr>
      <dsp:spPr>
        <a:xfrm>
          <a:off x="4363448" y="237841"/>
          <a:ext cx="143142" cy="143142"/>
        </a:xfrm>
        <a:prstGeom prst="ellipse">
          <a:avLst/>
        </a:prstGeom>
        <a:gradFill rotWithShape="0">
          <a:gsLst>
            <a:gs pos="0">
              <a:schemeClr val="accent3">
                <a:hueOff val="6381329"/>
                <a:satOff val="-29536"/>
                <a:lumOff val="3423"/>
                <a:alphaOff val="0"/>
                <a:shade val="51000"/>
                <a:satMod val="130000"/>
              </a:schemeClr>
            </a:gs>
            <a:gs pos="80000">
              <a:schemeClr val="accent3">
                <a:hueOff val="6381329"/>
                <a:satOff val="-29536"/>
                <a:lumOff val="3423"/>
                <a:alphaOff val="0"/>
                <a:shade val="93000"/>
                <a:satMod val="130000"/>
              </a:schemeClr>
            </a:gs>
            <a:gs pos="100000">
              <a:schemeClr val="accent3">
                <a:hueOff val="6381329"/>
                <a:satOff val="-29536"/>
                <a:lumOff val="3423"/>
                <a:alphaOff val="0"/>
                <a:shade val="94000"/>
                <a:satMod val="135000"/>
              </a:schemeClr>
            </a:gs>
          </a:gsLst>
          <a:lin ang="16200000" scaled="0"/>
        </a:gradFill>
        <a:ln w="9525" cap="flat" cmpd="sng" algn="ctr">
          <a:solidFill>
            <a:schemeClr val="accent3">
              <a:hueOff val="6381329"/>
              <a:satOff val="-29536"/>
              <a:lumOff val="342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0C446C-631A-4E6F-92C3-525969B9219D}">
      <dsp:nvSpPr>
        <dsp:cNvPr id="0" name=""/>
        <dsp:cNvSpPr/>
      </dsp:nvSpPr>
      <dsp:spPr>
        <a:xfrm>
          <a:off x="4562416" y="364194"/>
          <a:ext cx="143142" cy="143142"/>
        </a:xfrm>
        <a:prstGeom prst="ellipse">
          <a:avLst/>
        </a:prstGeom>
        <a:gradFill rotWithShape="0">
          <a:gsLst>
            <a:gs pos="0">
              <a:schemeClr val="accent3">
                <a:hueOff val="7178996"/>
                <a:satOff val="-33228"/>
                <a:lumOff val="3851"/>
                <a:alphaOff val="0"/>
                <a:shade val="51000"/>
                <a:satMod val="130000"/>
              </a:schemeClr>
            </a:gs>
            <a:gs pos="80000">
              <a:schemeClr val="accent3">
                <a:hueOff val="7178996"/>
                <a:satOff val="-33228"/>
                <a:lumOff val="3851"/>
                <a:alphaOff val="0"/>
                <a:shade val="93000"/>
                <a:satMod val="130000"/>
              </a:schemeClr>
            </a:gs>
            <a:gs pos="100000">
              <a:schemeClr val="accent3">
                <a:hueOff val="7178996"/>
                <a:satOff val="-33228"/>
                <a:lumOff val="3851"/>
                <a:alphaOff val="0"/>
                <a:shade val="94000"/>
                <a:satMod val="135000"/>
              </a:schemeClr>
            </a:gs>
          </a:gsLst>
          <a:lin ang="16200000" scaled="0"/>
        </a:gradFill>
        <a:ln w="9525" cap="flat" cmpd="sng" algn="ctr">
          <a:solidFill>
            <a:schemeClr val="accent3">
              <a:hueOff val="7178996"/>
              <a:satOff val="-33228"/>
              <a:lumOff val="38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FBB4E5-CDFD-4D11-9AFE-2D6582C1E179}">
      <dsp:nvSpPr>
        <dsp:cNvPr id="0" name=""/>
        <dsp:cNvSpPr/>
      </dsp:nvSpPr>
      <dsp:spPr>
        <a:xfrm>
          <a:off x="4164480" y="377840"/>
          <a:ext cx="143142" cy="143142"/>
        </a:xfrm>
        <a:prstGeom prst="ellipse">
          <a:avLst/>
        </a:prstGeom>
        <a:gradFill rotWithShape="0">
          <a:gsLst>
            <a:gs pos="0">
              <a:schemeClr val="accent3">
                <a:hueOff val="7976662"/>
                <a:satOff val="-36920"/>
                <a:lumOff val="4279"/>
                <a:alphaOff val="0"/>
                <a:shade val="51000"/>
                <a:satMod val="130000"/>
              </a:schemeClr>
            </a:gs>
            <a:gs pos="80000">
              <a:schemeClr val="accent3">
                <a:hueOff val="7976662"/>
                <a:satOff val="-36920"/>
                <a:lumOff val="4279"/>
                <a:alphaOff val="0"/>
                <a:shade val="93000"/>
                <a:satMod val="130000"/>
              </a:schemeClr>
            </a:gs>
            <a:gs pos="100000">
              <a:schemeClr val="accent3">
                <a:hueOff val="7976662"/>
                <a:satOff val="-36920"/>
                <a:lumOff val="4279"/>
                <a:alphaOff val="0"/>
                <a:shade val="94000"/>
                <a:satMod val="135000"/>
              </a:schemeClr>
            </a:gs>
          </a:gsLst>
          <a:lin ang="16200000" scaled="0"/>
        </a:gradFill>
        <a:ln w="9525" cap="flat" cmpd="sng" algn="ctr">
          <a:solidFill>
            <a:schemeClr val="accent3">
              <a:hueOff val="7976662"/>
              <a:satOff val="-36920"/>
              <a:lumOff val="42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092C739-F96A-4FF3-B375-1E71CB805D1A}">
      <dsp:nvSpPr>
        <dsp:cNvPr id="0" name=""/>
        <dsp:cNvSpPr/>
      </dsp:nvSpPr>
      <dsp:spPr>
        <a:xfrm>
          <a:off x="4164480" y="644697"/>
          <a:ext cx="143142" cy="143142"/>
        </a:xfrm>
        <a:prstGeom prst="ellipse">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w="9525" cap="flat" cmpd="sng" algn="ctr">
          <a:solidFill>
            <a:schemeClr val="accent3">
              <a:hueOff val="8774328"/>
              <a:satOff val="-40612"/>
              <a:lumOff val="470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1A2792-FC08-4B8C-8D74-6C2A9BEEA0D3}">
      <dsp:nvSpPr>
        <dsp:cNvPr id="0" name=""/>
        <dsp:cNvSpPr/>
      </dsp:nvSpPr>
      <dsp:spPr>
        <a:xfrm>
          <a:off x="1406841" y="4394648"/>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The Big Picture</a:t>
          </a:r>
          <a:endParaRPr lang="en-US" sz="2400" b="1" kern="1200" dirty="0"/>
        </a:p>
      </dsp:txBody>
      <dsp:txXfrm>
        <a:off x="1447254" y="4435061"/>
        <a:ext cx="3006756" cy="747036"/>
      </dsp:txXfrm>
    </dsp:sp>
    <dsp:sp modelId="{B969ECCB-8A51-4480-AE5F-5BC1E78783A3}">
      <dsp:nvSpPr>
        <dsp:cNvPr id="0" name=""/>
        <dsp:cNvSpPr/>
      </dsp:nvSpPr>
      <dsp:spPr>
        <a:xfrm>
          <a:off x="550850" y="3582958"/>
          <a:ext cx="1431424" cy="1431323"/>
        </a:xfrm>
        <a:prstGeom prst="ellipse">
          <a:avLst/>
        </a:prstGeom>
        <a:blipFill>
          <a:blip xmlns:r="http://schemas.openxmlformats.org/officeDocument/2006/relationships"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546B9A-C1D7-4132-AF74-28D1E02A81CC}">
      <dsp:nvSpPr>
        <dsp:cNvPr id="0" name=""/>
        <dsp:cNvSpPr/>
      </dsp:nvSpPr>
      <dsp:spPr>
        <a:xfrm>
          <a:off x="3392943" y="3319639"/>
          <a:ext cx="3087582" cy="827862"/>
        </a:xfrm>
        <a:prstGeom prst="roundRect">
          <a:avLst/>
        </a:prstGeom>
        <a:gradFill rotWithShape="0">
          <a:gsLst>
            <a:gs pos="0">
              <a:schemeClr val="accent3">
                <a:hueOff val="4387164"/>
                <a:satOff val="-20306"/>
                <a:lumOff val="2353"/>
                <a:alphaOff val="0"/>
                <a:shade val="51000"/>
                <a:satMod val="130000"/>
              </a:schemeClr>
            </a:gs>
            <a:gs pos="80000">
              <a:schemeClr val="accent3">
                <a:hueOff val="4387164"/>
                <a:satOff val="-20306"/>
                <a:lumOff val="2353"/>
                <a:alphaOff val="0"/>
                <a:shade val="93000"/>
                <a:satMod val="130000"/>
              </a:schemeClr>
            </a:gs>
            <a:gs pos="100000">
              <a:schemeClr val="accent3">
                <a:hueOff val="4387164"/>
                <a:satOff val="-20306"/>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Keys to </a:t>
          </a:r>
          <a:br>
            <a:rPr lang="en-US" sz="2400" b="1" kern="1200" dirty="0" smtClean="0"/>
          </a:br>
          <a:r>
            <a:rPr lang="en-US" sz="2400" b="1" kern="1200" dirty="0" smtClean="0"/>
            <a:t>Your Goal</a:t>
          </a:r>
          <a:endParaRPr lang="en-US" sz="2400" b="1" kern="1200" dirty="0"/>
        </a:p>
      </dsp:txBody>
      <dsp:txXfrm>
        <a:off x="3433356" y="3360052"/>
        <a:ext cx="3006756" cy="747036"/>
      </dsp:txXfrm>
    </dsp:sp>
    <dsp:sp modelId="{6DCB16B5-E33F-4DD4-B16F-840A95FB8D22}">
      <dsp:nvSpPr>
        <dsp:cNvPr id="0" name=""/>
        <dsp:cNvSpPr/>
      </dsp:nvSpPr>
      <dsp:spPr>
        <a:xfrm>
          <a:off x="2536951" y="2507949"/>
          <a:ext cx="1431424" cy="143132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03AE4C-E15D-4624-A163-2BE0CC01EC00}">
      <dsp:nvSpPr>
        <dsp:cNvPr id="0" name=""/>
        <dsp:cNvSpPr/>
      </dsp:nvSpPr>
      <dsp:spPr>
        <a:xfrm>
          <a:off x="4304760" y="1689184"/>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Your Plan</a:t>
          </a:r>
          <a:endParaRPr lang="en-US" sz="2400" b="1" kern="1200" dirty="0"/>
        </a:p>
      </dsp:txBody>
      <dsp:txXfrm>
        <a:off x="4345173" y="1729597"/>
        <a:ext cx="3006756" cy="747036"/>
      </dsp:txXfrm>
    </dsp:sp>
    <dsp:sp modelId="{BFC3EA64-81D7-459D-B7A5-96D5E841B7A1}">
      <dsp:nvSpPr>
        <dsp:cNvPr id="0" name=""/>
        <dsp:cNvSpPr/>
      </dsp:nvSpPr>
      <dsp:spPr>
        <a:xfrm>
          <a:off x="3448768" y="877494"/>
          <a:ext cx="1431424" cy="1431323"/>
        </a:xfrm>
        <a:prstGeom prst="ellipse">
          <a:avLst/>
        </a:prstGeom>
        <a:blipFill dpi="0" rotWithShape="1">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t="592" b="-871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9FCCB-7255-4BCB-82A2-B1BD23A83192}">
      <dsp:nvSpPr>
        <dsp:cNvPr id="0" name=""/>
        <dsp:cNvSpPr/>
      </dsp:nvSpPr>
      <dsp:spPr>
        <a:xfrm>
          <a:off x="0" y="826376"/>
          <a:ext cx="2132792" cy="213279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l="-2568" t="-18754" r="-40288" b="18754"/>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B3F1A6A2-EF49-45E8-A76D-7763E00EB078}">
      <dsp:nvSpPr>
        <dsp:cNvPr id="0" name=""/>
        <dsp:cNvSpPr/>
      </dsp:nvSpPr>
      <dsp:spPr>
        <a:xfrm>
          <a:off x="231577" y="2438403"/>
          <a:ext cx="2241326" cy="15589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Application of Expertise</a:t>
          </a:r>
          <a:endParaRPr lang="en-US" sz="2900" kern="1200" dirty="0"/>
        </a:p>
      </dsp:txBody>
      <dsp:txXfrm>
        <a:off x="277237" y="2484063"/>
        <a:ext cx="2150006" cy="1467624"/>
      </dsp:txXfrm>
    </dsp:sp>
    <dsp:sp modelId="{E6537293-C34D-455F-9676-BD57F856FC69}">
      <dsp:nvSpPr>
        <dsp:cNvPr id="0" name=""/>
        <dsp:cNvSpPr/>
      </dsp:nvSpPr>
      <dsp:spPr>
        <a:xfrm>
          <a:off x="2438135" y="1705476"/>
          <a:ext cx="305343" cy="374592"/>
        </a:xfrm>
        <a:prstGeom prst="rightArrow">
          <a:avLst>
            <a:gd name="adj1" fmla="val 60000"/>
            <a:gd name="adj2" fmla="val 50000"/>
          </a:avLst>
        </a:prstGeom>
        <a:no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438135" y="1780394"/>
        <a:ext cx="213740" cy="224756"/>
      </dsp:txXfrm>
    </dsp:sp>
    <dsp:sp modelId="{C1BD0FB7-BD60-4542-95B4-456862C78152}">
      <dsp:nvSpPr>
        <dsp:cNvPr id="0" name=""/>
        <dsp:cNvSpPr/>
      </dsp:nvSpPr>
      <dsp:spPr>
        <a:xfrm>
          <a:off x="3005202" y="826376"/>
          <a:ext cx="2132792" cy="2132792"/>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714" t="-4560" r="-22506" b="18755"/>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D0B79AB8-E832-4C27-A73A-0F131175891D}">
      <dsp:nvSpPr>
        <dsp:cNvPr id="0" name=""/>
        <dsp:cNvSpPr/>
      </dsp:nvSpPr>
      <dsp:spPr>
        <a:xfrm>
          <a:off x="3276600" y="2438403"/>
          <a:ext cx="2241326" cy="15589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Working with People</a:t>
          </a:r>
          <a:endParaRPr lang="en-US" sz="2800" kern="1200" dirty="0"/>
        </a:p>
      </dsp:txBody>
      <dsp:txXfrm>
        <a:off x="3322260" y="2484063"/>
        <a:ext cx="2150006" cy="1467624"/>
      </dsp:txXfrm>
    </dsp:sp>
    <dsp:sp modelId="{A18DD009-179D-4BB7-9C1F-5CD44698CA4B}">
      <dsp:nvSpPr>
        <dsp:cNvPr id="0" name=""/>
        <dsp:cNvSpPr/>
      </dsp:nvSpPr>
      <dsp:spPr>
        <a:xfrm>
          <a:off x="5457275" y="1705476"/>
          <a:ext cx="319280" cy="374592"/>
        </a:xfrm>
        <a:prstGeom prst="rightArrow">
          <a:avLst>
            <a:gd name="adj1" fmla="val 60000"/>
            <a:gd name="adj2" fmla="val 50000"/>
          </a:avLst>
        </a:prstGeom>
        <a:no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457275" y="1780394"/>
        <a:ext cx="223496" cy="224756"/>
      </dsp:txXfrm>
    </dsp:sp>
    <dsp:sp modelId="{448060AF-3192-47BD-A93F-3AE72C51E634}">
      <dsp:nvSpPr>
        <dsp:cNvPr id="0" name=""/>
        <dsp:cNvSpPr/>
      </dsp:nvSpPr>
      <dsp:spPr>
        <a:xfrm>
          <a:off x="6050225" y="826376"/>
          <a:ext cx="2132792" cy="2132792"/>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567" t="-18754" r="-21563" b="18754"/>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028A5799-B417-4C9C-B030-B906C6AACC48}">
      <dsp:nvSpPr>
        <dsp:cNvPr id="0" name=""/>
        <dsp:cNvSpPr/>
      </dsp:nvSpPr>
      <dsp:spPr>
        <a:xfrm>
          <a:off x="6293073" y="2438403"/>
          <a:ext cx="2241326" cy="155894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Control and Influence</a:t>
          </a:r>
          <a:endParaRPr lang="en-US" sz="2700" kern="1200" dirty="0"/>
        </a:p>
      </dsp:txBody>
      <dsp:txXfrm>
        <a:off x="6338733" y="2484063"/>
        <a:ext cx="2150006" cy="1467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1AEB-276C-4E7B-8895-22EED33C7C64}">
      <dsp:nvSpPr>
        <dsp:cNvPr id="0" name=""/>
        <dsp:cNvSpPr/>
      </dsp:nvSpPr>
      <dsp:spPr>
        <a:xfrm>
          <a:off x="2657191" y="3857593"/>
          <a:ext cx="143142" cy="1431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D68A8A-FA5C-4EAC-AAC9-E678B11818B9}">
      <dsp:nvSpPr>
        <dsp:cNvPr id="0" name=""/>
        <dsp:cNvSpPr/>
      </dsp:nvSpPr>
      <dsp:spPr>
        <a:xfrm>
          <a:off x="2387367" y="3987484"/>
          <a:ext cx="143142" cy="143142"/>
        </a:xfrm>
        <a:prstGeom prst="ellipse">
          <a:avLst/>
        </a:prstGeom>
        <a:gradFill rotWithShape="0">
          <a:gsLst>
            <a:gs pos="0">
              <a:schemeClr val="accent3">
                <a:hueOff val="797666"/>
                <a:satOff val="-3692"/>
                <a:lumOff val="428"/>
                <a:alphaOff val="0"/>
                <a:shade val="51000"/>
                <a:satMod val="130000"/>
              </a:schemeClr>
            </a:gs>
            <a:gs pos="80000">
              <a:schemeClr val="accent3">
                <a:hueOff val="797666"/>
                <a:satOff val="-3692"/>
                <a:lumOff val="428"/>
                <a:alphaOff val="0"/>
                <a:shade val="93000"/>
                <a:satMod val="130000"/>
              </a:schemeClr>
            </a:gs>
            <a:gs pos="100000">
              <a:schemeClr val="accent3">
                <a:hueOff val="797666"/>
                <a:satOff val="-3692"/>
                <a:lumOff val="428"/>
                <a:alphaOff val="0"/>
                <a:shade val="94000"/>
                <a:satMod val="135000"/>
              </a:schemeClr>
            </a:gs>
          </a:gsLst>
          <a:lin ang="16200000" scaled="0"/>
        </a:gradFill>
        <a:ln w="9525" cap="flat" cmpd="sng" algn="ctr">
          <a:solidFill>
            <a:schemeClr val="accent3">
              <a:hueOff val="797666"/>
              <a:satOff val="-3692"/>
              <a:lumOff val="4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E12372-7B24-4DDD-B4CE-1E09D6A75BD1}">
      <dsp:nvSpPr>
        <dsp:cNvPr id="0" name=""/>
        <dsp:cNvSpPr/>
      </dsp:nvSpPr>
      <dsp:spPr>
        <a:xfrm>
          <a:off x="2104661" y="4090082"/>
          <a:ext cx="143142" cy="143142"/>
        </a:xfrm>
        <a:prstGeom prst="ellipse">
          <a:avLst/>
        </a:prstGeom>
        <a:gradFill rotWithShape="0">
          <a:gsLst>
            <a:gs pos="0">
              <a:schemeClr val="accent3">
                <a:hueOff val="1595332"/>
                <a:satOff val="-7384"/>
                <a:lumOff val="856"/>
                <a:alphaOff val="0"/>
                <a:shade val="51000"/>
                <a:satMod val="130000"/>
              </a:schemeClr>
            </a:gs>
            <a:gs pos="80000">
              <a:schemeClr val="accent3">
                <a:hueOff val="1595332"/>
                <a:satOff val="-7384"/>
                <a:lumOff val="856"/>
                <a:alphaOff val="0"/>
                <a:shade val="93000"/>
                <a:satMod val="130000"/>
              </a:schemeClr>
            </a:gs>
            <a:gs pos="100000">
              <a:schemeClr val="accent3">
                <a:hueOff val="1595332"/>
                <a:satOff val="-7384"/>
                <a:lumOff val="856"/>
                <a:alphaOff val="0"/>
                <a:shade val="94000"/>
                <a:satMod val="135000"/>
              </a:schemeClr>
            </a:gs>
          </a:gsLst>
          <a:lin ang="16200000" scaled="0"/>
        </a:gradFill>
        <a:ln w="9525" cap="flat" cmpd="sng" algn="ctr">
          <a:solidFill>
            <a:schemeClr val="accent3">
              <a:hueOff val="1595332"/>
              <a:satOff val="-7384"/>
              <a:lumOff val="85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A44519-E8D0-426D-8E39-458580F56A51}">
      <dsp:nvSpPr>
        <dsp:cNvPr id="0" name=""/>
        <dsp:cNvSpPr/>
      </dsp:nvSpPr>
      <dsp:spPr>
        <a:xfrm>
          <a:off x="3952630" y="2353996"/>
          <a:ext cx="143142" cy="143142"/>
        </a:xfrm>
        <a:prstGeom prst="ellipse">
          <a:avLst/>
        </a:prstGeom>
        <a:gradFill rotWithShape="0">
          <a:gsLst>
            <a:gs pos="0">
              <a:schemeClr val="accent3">
                <a:hueOff val="2392999"/>
                <a:satOff val="-11076"/>
                <a:lumOff val="1284"/>
                <a:alphaOff val="0"/>
                <a:shade val="51000"/>
                <a:satMod val="130000"/>
              </a:schemeClr>
            </a:gs>
            <a:gs pos="80000">
              <a:schemeClr val="accent3">
                <a:hueOff val="2392999"/>
                <a:satOff val="-11076"/>
                <a:lumOff val="1284"/>
                <a:alphaOff val="0"/>
                <a:shade val="93000"/>
                <a:satMod val="130000"/>
              </a:schemeClr>
            </a:gs>
            <a:gs pos="100000">
              <a:schemeClr val="accent3">
                <a:hueOff val="2392999"/>
                <a:satOff val="-11076"/>
                <a:lumOff val="1284"/>
                <a:alphaOff val="0"/>
                <a:shade val="94000"/>
                <a:satMod val="135000"/>
              </a:schemeClr>
            </a:gs>
          </a:gsLst>
          <a:lin ang="16200000" scaled="0"/>
        </a:gradFill>
        <a:ln w="9525" cap="flat" cmpd="sng" algn="ctr">
          <a:solidFill>
            <a:schemeClr val="accent3">
              <a:hueOff val="2392999"/>
              <a:satOff val="-11076"/>
              <a:lumOff val="12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B59444-8057-4E40-AEC1-FD9B5A731B1B}">
      <dsp:nvSpPr>
        <dsp:cNvPr id="0" name=""/>
        <dsp:cNvSpPr/>
      </dsp:nvSpPr>
      <dsp:spPr>
        <a:xfrm>
          <a:off x="3843841" y="2618326"/>
          <a:ext cx="143142" cy="143142"/>
        </a:xfrm>
        <a:prstGeom prst="ellipse">
          <a:avLst/>
        </a:prstGeom>
        <a:gradFill rotWithShape="0">
          <a:gsLst>
            <a:gs pos="0">
              <a:schemeClr val="accent3">
                <a:hueOff val="3190665"/>
                <a:satOff val="-14768"/>
                <a:lumOff val="1712"/>
                <a:alphaOff val="0"/>
                <a:shade val="51000"/>
                <a:satMod val="130000"/>
              </a:schemeClr>
            </a:gs>
            <a:gs pos="80000">
              <a:schemeClr val="accent3">
                <a:hueOff val="3190665"/>
                <a:satOff val="-14768"/>
                <a:lumOff val="1712"/>
                <a:alphaOff val="0"/>
                <a:shade val="93000"/>
                <a:satMod val="130000"/>
              </a:schemeClr>
            </a:gs>
            <a:gs pos="100000">
              <a:schemeClr val="accent3">
                <a:hueOff val="3190665"/>
                <a:satOff val="-14768"/>
                <a:lumOff val="1712"/>
                <a:alphaOff val="0"/>
                <a:shade val="94000"/>
                <a:satMod val="135000"/>
              </a:schemeClr>
            </a:gs>
          </a:gsLst>
          <a:lin ang="16200000" scaled="0"/>
        </a:gradFill>
        <a:ln w="9525" cap="flat" cmpd="sng" algn="ctr">
          <a:solidFill>
            <a:schemeClr val="accent3">
              <a:hueOff val="3190665"/>
              <a:satOff val="-14768"/>
              <a:lumOff val="171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990757-85B8-4965-857C-2E2F1DC4DC2E}">
      <dsp:nvSpPr>
        <dsp:cNvPr id="0" name=""/>
        <dsp:cNvSpPr/>
      </dsp:nvSpPr>
      <dsp:spPr>
        <a:xfrm>
          <a:off x="3766544" y="364194"/>
          <a:ext cx="143142" cy="143142"/>
        </a:xfrm>
        <a:prstGeom prst="ellipse">
          <a:avLst/>
        </a:prstGeom>
        <a:gradFill rotWithShape="0">
          <a:gsLst>
            <a:gs pos="0">
              <a:schemeClr val="accent3">
                <a:hueOff val="3988331"/>
                <a:satOff val="-18460"/>
                <a:lumOff val="2140"/>
                <a:alphaOff val="0"/>
                <a:shade val="51000"/>
                <a:satMod val="130000"/>
              </a:schemeClr>
            </a:gs>
            <a:gs pos="80000">
              <a:schemeClr val="accent3">
                <a:hueOff val="3988331"/>
                <a:satOff val="-18460"/>
                <a:lumOff val="2140"/>
                <a:alphaOff val="0"/>
                <a:shade val="93000"/>
                <a:satMod val="130000"/>
              </a:schemeClr>
            </a:gs>
            <a:gs pos="100000">
              <a:schemeClr val="accent3">
                <a:hueOff val="3988331"/>
                <a:satOff val="-18460"/>
                <a:lumOff val="2140"/>
                <a:alphaOff val="0"/>
                <a:shade val="94000"/>
                <a:satMod val="135000"/>
              </a:schemeClr>
            </a:gs>
          </a:gsLst>
          <a:lin ang="16200000" scaled="0"/>
        </a:gradFill>
        <a:ln w="9525" cap="flat" cmpd="sng" algn="ctr">
          <a:solidFill>
            <a:schemeClr val="accent3">
              <a:hueOff val="3988331"/>
              <a:satOff val="-18460"/>
              <a:lumOff val="21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B8C0CA-0235-4287-996D-3F5B1CBEE533}">
      <dsp:nvSpPr>
        <dsp:cNvPr id="0" name=""/>
        <dsp:cNvSpPr/>
      </dsp:nvSpPr>
      <dsp:spPr>
        <a:xfrm>
          <a:off x="3965512" y="237841"/>
          <a:ext cx="143142" cy="143142"/>
        </a:xfrm>
        <a:prstGeom prst="ellipse">
          <a:avLst/>
        </a:prstGeom>
        <a:gradFill rotWithShape="0">
          <a:gsLst>
            <a:gs pos="0">
              <a:schemeClr val="accent3">
                <a:hueOff val="4785997"/>
                <a:satOff val="-22152"/>
                <a:lumOff val="2567"/>
                <a:alphaOff val="0"/>
                <a:shade val="51000"/>
                <a:satMod val="130000"/>
              </a:schemeClr>
            </a:gs>
            <a:gs pos="80000">
              <a:schemeClr val="accent3">
                <a:hueOff val="4785997"/>
                <a:satOff val="-22152"/>
                <a:lumOff val="2567"/>
                <a:alphaOff val="0"/>
                <a:shade val="93000"/>
                <a:satMod val="130000"/>
              </a:schemeClr>
            </a:gs>
            <a:gs pos="100000">
              <a:schemeClr val="accent3">
                <a:hueOff val="4785997"/>
                <a:satOff val="-22152"/>
                <a:lumOff val="2567"/>
                <a:alphaOff val="0"/>
                <a:shade val="94000"/>
                <a:satMod val="135000"/>
              </a:schemeClr>
            </a:gs>
          </a:gsLst>
          <a:lin ang="16200000" scaled="0"/>
        </a:gradFill>
        <a:ln w="9525" cap="flat" cmpd="sng" algn="ctr">
          <a:solidFill>
            <a:schemeClr val="accent3">
              <a:hueOff val="4785997"/>
              <a:satOff val="-22152"/>
              <a:lumOff val="256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7D47C5-B8A9-4E30-B7AB-F2DF90E7437C}">
      <dsp:nvSpPr>
        <dsp:cNvPr id="0" name=""/>
        <dsp:cNvSpPr/>
      </dsp:nvSpPr>
      <dsp:spPr>
        <a:xfrm>
          <a:off x="4164480" y="111489"/>
          <a:ext cx="143142" cy="143142"/>
        </a:xfrm>
        <a:prstGeom prst="ellipse">
          <a:avLst/>
        </a:prstGeom>
        <a:gradFill rotWithShape="0">
          <a:gsLst>
            <a:gs pos="0">
              <a:schemeClr val="accent3">
                <a:hueOff val="5583663"/>
                <a:satOff val="-25844"/>
                <a:lumOff val="2995"/>
                <a:alphaOff val="0"/>
                <a:shade val="51000"/>
                <a:satMod val="130000"/>
              </a:schemeClr>
            </a:gs>
            <a:gs pos="80000">
              <a:schemeClr val="accent3">
                <a:hueOff val="5583663"/>
                <a:satOff val="-25844"/>
                <a:lumOff val="2995"/>
                <a:alphaOff val="0"/>
                <a:shade val="93000"/>
                <a:satMod val="130000"/>
              </a:schemeClr>
            </a:gs>
            <a:gs pos="100000">
              <a:schemeClr val="accent3">
                <a:hueOff val="5583663"/>
                <a:satOff val="-25844"/>
                <a:lumOff val="2995"/>
                <a:alphaOff val="0"/>
                <a:shade val="94000"/>
                <a:satMod val="135000"/>
              </a:schemeClr>
            </a:gs>
          </a:gsLst>
          <a:lin ang="16200000" scaled="0"/>
        </a:gradFill>
        <a:ln w="9525" cap="flat" cmpd="sng" algn="ctr">
          <a:solidFill>
            <a:schemeClr val="accent3">
              <a:hueOff val="5583663"/>
              <a:satOff val="-25844"/>
              <a:lumOff val="299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0764112-0000-4EF0-B230-51E8E01927E1}">
      <dsp:nvSpPr>
        <dsp:cNvPr id="0" name=""/>
        <dsp:cNvSpPr/>
      </dsp:nvSpPr>
      <dsp:spPr>
        <a:xfrm>
          <a:off x="4363448" y="237841"/>
          <a:ext cx="143142" cy="143142"/>
        </a:xfrm>
        <a:prstGeom prst="ellipse">
          <a:avLst/>
        </a:prstGeom>
        <a:gradFill rotWithShape="0">
          <a:gsLst>
            <a:gs pos="0">
              <a:schemeClr val="accent3">
                <a:hueOff val="6381329"/>
                <a:satOff val="-29536"/>
                <a:lumOff val="3423"/>
                <a:alphaOff val="0"/>
                <a:shade val="51000"/>
                <a:satMod val="130000"/>
              </a:schemeClr>
            </a:gs>
            <a:gs pos="80000">
              <a:schemeClr val="accent3">
                <a:hueOff val="6381329"/>
                <a:satOff val="-29536"/>
                <a:lumOff val="3423"/>
                <a:alphaOff val="0"/>
                <a:shade val="93000"/>
                <a:satMod val="130000"/>
              </a:schemeClr>
            </a:gs>
            <a:gs pos="100000">
              <a:schemeClr val="accent3">
                <a:hueOff val="6381329"/>
                <a:satOff val="-29536"/>
                <a:lumOff val="3423"/>
                <a:alphaOff val="0"/>
                <a:shade val="94000"/>
                <a:satMod val="135000"/>
              </a:schemeClr>
            </a:gs>
          </a:gsLst>
          <a:lin ang="16200000" scaled="0"/>
        </a:gradFill>
        <a:ln w="9525" cap="flat" cmpd="sng" algn="ctr">
          <a:solidFill>
            <a:schemeClr val="accent3">
              <a:hueOff val="6381329"/>
              <a:satOff val="-29536"/>
              <a:lumOff val="342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0C446C-631A-4E6F-92C3-525969B9219D}">
      <dsp:nvSpPr>
        <dsp:cNvPr id="0" name=""/>
        <dsp:cNvSpPr/>
      </dsp:nvSpPr>
      <dsp:spPr>
        <a:xfrm>
          <a:off x="4562416" y="364194"/>
          <a:ext cx="143142" cy="143142"/>
        </a:xfrm>
        <a:prstGeom prst="ellipse">
          <a:avLst/>
        </a:prstGeom>
        <a:gradFill rotWithShape="0">
          <a:gsLst>
            <a:gs pos="0">
              <a:schemeClr val="accent3">
                <a:hueOff val="7178996"/>
                <a:satOff val="-33228"/>
                <a:lumOff val="3851"/>
                <a:alphaOff val="0"/>
                <a:shade val="51000"/>
                <a:satMod val="130000"/>
              </a:schemeClr>
            </a:gs>
            <a:gs pos="80000">
              <a:schemeClr val="accent3">
                <a:hueOff val="7178996"/>
                <a:satOff val="-33228"/>
                <a:lumOff val="3851"/>
                <a:alphaOff val="0"/>
                <a:shade val="93000"/>
                <a:satMod val="130000"/>
              </a:schemeClr>
            </a:gs>
            <a:gs pos="100000">
              <a:schemeClr val="accent3">
                <a:hueOff val="7178996"/>
                <a:satOff val="-33228"/>
                <a:lumOff val="3851"/>
                <a:alphaOff val="0"/>
                <a:shade val="94000"/>
                <a:satMod val="135000"/>
              </a:schemeClr>
            </a:gs>
          </a:gsLst>
          <a:lin ang="16200000" scaled="0"/>
        </a:gradFill>
        <a:ln w="9525" cap="flat" cmpd="sng" algn="ctr">
          <a:solidFill>
            <a:schemeClr val="accent3">
              <a:hueOff val="7178996"/>
              <a:satOff val="-33228"/>
              <a:lumOff val="38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FBB4E5-CDFD-4D11-9AFE-2D6582C1E179}">
      <dsp:nvSpPr>
        <dsp:cNvPr id="0" name=""/>
        <dsp:cNvSpPr/>
      </dsp:nvSpPr>
      <dsp:spPr>
        <a:xfrm>
          <a:off x="4164480" y="377840"/>
          <a:ext cx="143142" cy="143142"/>
        </a:xfrm>
        <a:prstGeom prst="ellipse">
          <a:avLst/>
        </a:prstGeom>
        <a:gradFill rotWithShape="0">
          <a:gsLst>
            <a:gs pos="0">
              <a:schemeClr val="accent3">
                <a:hueOff val="7976662"/>
                <a:satOff val="-36920"/>
                <a:lumOff val="4279"/>
                <a:alphaOff val="0"/>
                <a:shade val="51000"/>
                <a:satMod val="130000"/>
              </a:schemeClr>
            </a:gs>
            <a:gs pos="80000">
              <a:schemeClr val="accent3">
                <a:hueOff val="7976662"/>
                <a:satOff val="-36920"/>
                <a:lumOff val="4279"/>
                <a:alphaOff val="0"/>
                <a:shade val="93000"/>
                <a:satMod val="130000"/>
              </a:schemeClr>
            </a:gs>
            <a:gs pos="100000">
              <a:schemeClr val="accent3">
                <a:hueOff val="7976662"/>
                <a:satOff val="-36920"/>
                <a:lumOff val="4279"/>
                <a:alphaOff val="0"/>
                <a:shade val="94000"/>
                <a:satMod val="135000"/>
              </a:schemeClr>
            </a:gs>
          </a:gsLst>
          <a:lin ang="16200000" scaled="0"/>
        </a:gradFill>
        <a:ln w="9525" cap="flat" cmpd="sng" algn="ctr">
          <a:solidFill>
            <a:schemeClr val="accent3">
              <a:hueOff val="7976662"/>
              <a:satOff val="-36920"/>
              <a:lumOff val="42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092C739-F96A-4FF3-B375-1E71CB805D1A}">
      <dsp:nvSpPr>
        <dsp:cNvPr id="0" name=""/>
        <dsp:cNvSpPr/>
      </dsp:nvSpPr>
      <dsp:spPr>
        <a:xfrm>
          <a:off x="4164480" y="644697"/>
          <a:ext cx="143142" cy="143142"/>
        </a:xfrm>
        <a:prstGeom prst="ellipse">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w="9525" cap="flat" cmpd="sng" algn="ctr">
          <a:solidFill>
            <a:schemeClr val="accent3">
              <a:hueOff val="8774328"/>
              <a:satOff val="-40612"/>
              <a:lumOff val="470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1A2792-FC08-4B8C-8D74-6C2A9BEEA0D3}">
      <dsp:nvSpPr>
        <dsp:cNvPr id="0" name=""/>
        <dsp:cNvSpPr/>
      </dsp:nvSpPr>
      <dsp:spPr>
        <a:xfrm>
          <a:off x="1406841" y="4394648"/>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The Big Picture</a:t>
          </a:r>
          <a:endParaRPr lang="en-US" sz="2400" b="1" kern="1200" dirty="0"/>
        </a:p>
      </dsp:txBody>
      <dsp:txXfrm>
        <a:off x="1447254" y="4435061"/>
        <a:ext cx="3006756" cy="747036"/>
      </dsp:txXfrm>
    </dsp:sp>
    <dsp:sp modelId="{B969ECCB-8A51-4480-AE5F-5BC1E78783A3}">
      <dsp:nvSpPr>
        <dsp:cNvPr id="0" name=""/>
        <dsp:cNvSpPr/>
      </dsp:nvSpPr>
      <dsp:spPr>
        <a:xfrm>
          <a:off x="550850" y="3582958"/>
          <a:ext cx="1431424" cy="1431323"/>
        </a:xfrm>
        <a:prstGeom prst="ellipse">
          <a:avLst/>
        </a:prstGeom>
        <a:blipFill>
          <a:blip xmlns:r="http://schemas.openxmlformats.org/officeDocument/2006/relationships"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546B9A-C1D7-4132-AF74-28D1E02A81CC}">
      <dsp:nvSpPr>
        <dsp:cNvPr id="0" name=""/>
        <dsp:cNvSpPr/>
      </dsp:nvSpPr>
      <dsp:spPr>
        <a:xfrm>
          <a:off x="3392943" y="3319639"/>
          <a:ext cx="3087582" cy="827862"/>
        </a:xfrm>
        <a:prstGeom prst="roundRect">
          <a:avLst/>
        </a:prstGeom>
        <a:solidFill>
          <a:schemeClr val="bg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Keys to </a:t>
          </a:r>
          <a:br>
            <a:rPr lang="en-US" sz="2400" b="1" kern="1200" dirty="0" smtClean="0"/>
          </a:br>
          <a:r>
            <a:rPr lang="en-US" sz="2400" b="1" kern="1200" dirty="0" smtClean="0"/>
            <a:t>Your Goal</a:t>
          </a:r>
          <a:endParaRPr lang="en-US" sz="2400" b="1" kern="1200" dirty="0"/>
        </a:p>
      </dsp:txBody>
      <dsp:txXfrm>
        <a:off x="3433356" y="3360052"/>
        <a:ext cx="3006756" cy="747036"/>
      </dsp:txXfrm>
    </dsp:sp>
    <dsp:sp modelId="{6DCB16B5-E33F-4DD4-B16F-840A95FB8D22}">
      <dsp:nvSpPr>
        <dsp:cNvPr id="0" name=""/>
        <dsp:cNvSpPr/>
      </dsp:nvSpPr>
      <dsp:spPr>
        <a:xfrm>
          <a:off x="2536951" y="2507949"/>
          <a:ext cx="1431424" cy="1431323"/>
        </a:xfrm>
        <a:prstGeom prst="ellipse">
          <a:avLst/>
        </a:prstGeom>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03AE4C-E15D-4624-A163-2BE0CC01EC00}">
      <dsp:nvSpPr>
        <dsp:cNvPr id="0" name=""/>
        <dsp:cNvSpPr/>
      </dsp:nvSpPr>
      <dsp:spPr>
        <a:xfrm>
          <a:off x="4304760" y="1689184"/>
          <a:ext cx="3087582" cy="827862"/>
        </a:xfrm>
        <a:prstGeom prst="roundRect">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Your Plan</a:t>
          </a:r>
          <a:endParaRPr lang="en-US" sz="2400" b="1" kern="1200" dirty="0"/>
        </a:p>
      </dsp:txBody>
      <dsp:txXfrm>
        <a:off x="4345173" y="1729597"/>
        <a:ext cx="3006756" cy="747036"/>
      </dsp:txXfrm>
    </dsp:sp>
    <dsp:sp modelId="{BFC3EA64-81D7-459D-B7A5-96D5E841B7A1}">
      <dsp:nvSpPr>
        <dsp:cNvPr id="0" name=""/>
        <dsp:cNvSpPr/>
      </dsp:nvSpPr>
      <dsp:spPr>
        <a:xfrm>
          <a:off x="3448768" y="877494"/>
          <a:ext cx="1431424" cy="143132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592" b="-871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A73F0-5535-4016-8F87-D257039400AE}">
      <dsp:nvSpPr>
        <dsp:cNvPr id="0" name=""/>
        <dsp:cNvSpPr/>
      </dsp:nvSpPr>
      <dsp:spPr>
        <a:xfrm>
          <a:off x="371977" y="476963"/>
          <a:ext cx="4381947"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Expand my professional network</a:t>
          </a:r>
          <a:endParaRPr lang="en-US" sz="2000" kern="1200" dirty="0"/>
        </a:p>
      </dsp:txBody>
      <dsp:txXfrm>
        <a:off x="371977" y="476963"/>
        <a:ext cx="4381947" cy="1275851"/>
      </dsp:txXfrm>
    </dsp:sp>
    <dsp:sp modelId="{5083D357-1C4F-460D-969F-E52685D3ED04}">
      <dsp:nvSpPr>
        <dsp:cNvPr id="0" name=""/>
        <dsp:cNvSpPr/>
      </dsp:nvSpPr>
      <dsp:spPr>
        <a:xfrm>
          <a:off x="148635" y="298850"/>
          <a:ext cx="893095" cy="13396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68392E25-544E-4A7B-B701-BF5160476259}">
      <dsp:nvSpPr>
        <dsp:cNvPr id="0" name=""/>
        <dsp:cNvSpPr/>
      </dsp:nvSpPr>
      <dsp:spPr>
        <a:xfrm>
          <a:off x="383276" y="2083119"/>
          <a:ext cx="4366882"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Learn business acumen relevant to my field, so I can deliver better options and results</a:t>
          </a:r>
          <a:endParaRPr lang="en-US" sz="2000" kern="1200" dirty="0"/>
        </a:p>
      </dsp:txBody>
      <dsp:txXfrm>
        <a:off x="383276" y="2083119"/>
        <a:ext cx="4366882" cy="1275851"/>
      </dsp:txXfrm>
    </dsp:sp>
    <dsp:sp modelId="{3A89A33C-C50F-4A39-98A6-F3FA928E52D7}">
      <dsp:nvSpPr>
        <dsp:cNvPr id="0" name=""/>
        <dsp:cNvSpPr/>
      </dsp:nvSpPr>
      <dsp:spPr>
        <a:xfrm>
          <a:off x="152401" y="1905005"/>
          <a:ext cx="893095" cy="13396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A1089014-F00B-49C7-AE28-8BE5EDBA0E7D}">
      <dsp:nvSpPr>
        <dsp:cNvPr id="0" name=""/>
        <dsp:cNvSpPr/>
      </dsp:nvSpPr>
      <dsp:spPr>
        <a:xfrm>
          <a:off x="383276" y="3689274"/>
          <a:ext cx="4366882"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Develop stronger meeting management skills</a:t>
          </a:r>
          <a:endParaRPr lang="en-US" sz="2000" kern="1200" dirty="0"/>
        </a:p>
      </dsp:txBody>
      <dsp:txXfrm>
        <a:off x="383276" y="3689274"/>
        <a:ext cx="4366882" cy="1275851"/>
      </dsp:txXfrm>
    </dsp:sp>
    <dsp:sp modelId="{D80CD9F6-FB6C-447F-A34C-2F6A1336F055}">
      <dsp:nvSpPr>
        <dsp:cNvPr id="0" name=""/>
        <dsp:cNvSpPr/>
      </dsp:nvSpPr>
      <dsp:spPr>
        <a:xfrm>
          <a:off x="152401" y="3511160"/>
          <a:ext cx="893095" cy="133964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7285" t="-17509" r="-23715" b="4266"/>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A73F0-5535-4016-8F87-D257039400AE}">
      <dsp:nvSpPr>
        <dsp:cNvPr id="0" name=""/>
        <dsp:cNvSpPr/>
      </dsp:nvSpPr>
      <dsp:spPr>
        <a:xfrm>
          <a:off x="371977" y="476963"/>
          <a:ext cx="4381947"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Expand my professional network</a:t>
          </a:r>
          <a:endParaRPr lang="en-US" sz="2000" kern="1200" dirty="0"/>
        </a:p>
      </dsp:txBody>
      <dsp:txXfrm>
        <a:off x="371977" y="476963"/>
        <a:ext cx="4381947" cy="1275851"/>
      </dsp:txXfrm>
    </dsp:sp>
    <dsp:sp modelId="{5083D357-1C4F-460D-969F-E52685D3ED04}">
      <dsp:nvSpPr>
        <dsp:cNvPr id="0" name=""/>
        <dsp:cNvSpPr/>
      </dsp:nvSpPr>
      <dsp:spPr>
        <a:xfrm>
          <a:off x="148635" y="298850"/>
          <a:ext cx="893095" cy="13396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68392E25-544E-4A7B-B701-BF5160476259}">
      <dsp:nvSpPr>
        <dsp:cNvPr id="0" name=""/>
        <dsp:cNvSpPr/>
      </dsp:nvSpPr>
      <dsp:spPr>
        <a:xfrm>
          <a:off x="383276" y="2083119"/>
          <a:ext cx="4366882"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Learn business acumen relevant to my field, so I can deliver better options and results</a:t>
          </a:r>
          <a:endParaRPr lang="en-US" sz="2000" kern="1200" dirty="0"/>
        </a:p>
      </dsp:txBody>
      <dsp:txXfrm>
        <a:off x="383276" y="2083119"/>
        <a:ext cx="4366882" cy="1275851"/>
      </dsp:txXfrm>
    </dsp:sp>
    <dsp:sp modelId="{3A89A33C-C50F-4A39-98A6-F3FA928E52D7}">
      <dsp:nvSpPr>
        <dsp:cNvPr id="0" name=""/>
        <dsp:cNvSpPr/>
      </dsp:nvSpPr>
      <dsp:spPr>
        <a:xfrm>
          <a:off x="152401" y="1905005"/>
          <a:ext cx="893095" cy="13396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A1089014-F00B-49C7-AE28-8BE5EDBA0E7D}">
      <dsp:nvSpPr>
        <dsp:cNvPr id="0" name=""/>
        <dsp:cNvSpPr/>
      </dsp:nvSpPr>
      <dsp:spPr>
        <a:xfrm>
          <a:off x="383276" y="3689274"/>
          <a:ext cx="4366882" cy="12758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177"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Develop stronger meeting management skills</a:t>
          </a:r>
          <a:endParaRPr lang="en-US" sz="2000" kern="1200" dirty="0"/>
        </a:p>
      </dsp:txBody>
      <dsp:txXfrm>
        <a:off x="383276" y="3689274"/>
        <a:ext cx="4366882" cy="1275851"/>
      </dsp:txXfrm>
    </dsp:sp>
    <dsp:sp modelId="{D80CD9F6-FB6C-447F-A34C-2F6A1336F055}">
      <dsp:nvSpPr>
        <dsp:cNvPr id="0" name=""/>
        <dsp:cNvSpPr/>
      </dsp:nvSpPr>
      <dsp:spPr>
        <a:xfrm>
          <a:off x="152401" y="3511160"/>
          <a:ext cx="893095" cy="133964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7285" t="-17509" r="-23715" b="4266"/>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1AEB-276C-4E7B-8895-22EED33C7C64}">
      <dsp:nvSpPr>
        <dsp:cNvPr id="0" name=""/>
        <dsp:cNvSpPr/>
      </dsp:nvSpPr>
      <dsp:spPr>
        <a:xfrm>
          <a:off x="2657191" y="3857593"/>
          <a:ext cx="143142" cy="1431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D68A8A-FA5C-4EAC-AAC9-E678B11818B9}">
      <dsp:nvSpPr>
        <dsp:cNvPr id="0" name=""/>
        <dsp:cNvSpPr/>
      </dsp:nvSpPr>
      <dsp:spPr>
        <a:xfrm>
          <a:off x="2387367" y="3987484"/>
          <a:ext cx="143142" cy="143142"/>
        </a:xfrm>
        <a:prstGeom prst="ellipse">
          <a:avLst/>
        </a:prstGeom>
        <a:gradFill rotWithShape="0">
          <a:gsLst>
            <a:gs pos="0">
              <a:schemeClr val="accent3">
                <a:hueOff val="797666"/>
                <a:satOff val="-3692"/>
                <a:lumOff val="428"/>
                <a:alphaOff val="0"/>
                <a:shade val="51000"/>
                <a:satMod val="130000"/>
              </a:schemeClr>
            </a:gs>
            <a:gs pos="80000">
              <a:schemeClr val="accent3">
                <a:hueOff val="797666"/>
                <a:satOff val="-3692"/>
                <a:lumOff val="428"/>
                <a:alphaOff val="0"/>
                <a:shade val="93000"/>
                <a:satMod val="130000"/>
              </a:schemeClr>
            </a:gs>
            <a:gs pos="100000">
              <a:schemeClr val="accent3">
                <a:hueOff val="797666"/>
                <a:satOff val="-3692"/>
                <a:lumOff val="428"/>
                <a:alphaOff val="0"/>
                <a:shade val="94000"/>
                <a:satMod val="135000"/>
              </a:schemeClr>
            </a:gs>
          </a:gsLst>
          <a:lin ang="16200000" scaled="0"/>
        </a:gradFill>
        <a:ln w="9525" cap="flat" cmpd="sng" algn="ctr">
          <a:solidFill>
            <a:schemeClr val="accent3">
              <a:hueOff val="797666"/>
              <a:satOff val="-3692"/>
              <a:lumOff val="4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E12372-7B24-4DDD-B4CE-1E09D6A75BD1}">
      <dsp:nvSpPr>
        <dsp:cNvPr id="0" name=""/>
        <dsp:cNvSpPr/>
      </dsp:nvSpPr>
      <dsp:spPr>
        <a:xfrm>
          <a:off x="2104661" y="4090082"/>
          <a:ext cx="143142" cy="143142"/>
        </a:xfrm>
        <a:prstGeom prst="ellipse">
          <a:avLst/>
        </a:prstGeom>
        <a:gradFill rotWithShape="0">
          <a:gsLst>
            <a:gs pos="0">
              <a:schemeClr val="accent3">
                <a:hueOff val="1595332"/>
                <a:satOff val="-7384"/>
                <a:lumOff val="856"/>
                <a:alphaOff val="0"/>
                <a:shade val="51000"/>
                <a:satMod val="130000"/>
              </a:schemeClr>
            </a:gs>
            <a:gs pos="80000">
              <a:schemeClr val="accent3">
                <a:hueOff val="1595332"/>
                <a:satOff val="-7384"/>
                <a:lumOff val="856"/>
                <a:alphaOff val="0"/>
                <a:shade val="93000"/>
                <a:satMod val="130000"/>
              </a:schemeClr>
            </a:gs>
            <a:gs pos="100000">
              <a:schemeClr val="accent3">
                <a:hueOff val="1595332"/>
                <a:satOff val="-7384"/>
                <a:lumOff val="856"/>
                <a:alphaOff val="0"/>
                <a:shade val="94000"/>
                <a:satMod val="135000"/>
              </a:schemeClr>
            </a:gs>
          </a:gsLst>
          <a:lin ang="16200000" scaled="0"/>
        </a:gradFill>
        <a:ln w="9525" cap="flat" cmpd="sng" algn="ctr">
          <a:solidFill>
            <a:schemeClr val="accent3">
              <a:hueOff val="1595332"/>
              <a:satOff val="-7384"/>
              <a:lumOff val="85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A44519-E8D0-426D-8E39-458580F56A51}">
      <dsp:nvSpPr>
        <dsp:cNvPr id="0" name=""/>
        <dsp:cNvSpPr/>
      </dsp:nvSpPr>
      <dsp:spPr>
        <a:xfrm>
          <a:off x="3952630" y="2353996"/>
          <a:ext cx="143142" cy="143142"/>
        </a:xfrm>
        <a:prstGeom prst="ellipse">
          <a:avLst/>
        </a:prstGeom>
        <a:gradFill rotWithShape="0">
          <a:gsLst>
            <a:gs pos="0">
              <a:schemeClr val="accent3">
                <a:hueOff val="2392999"/>
                <a:satOff val="-11076"/>
                <a:lumOff val="1284"/>
                <a:alphaOff val="0"/>
                <a:shade val="51000"/>
                <a:satMod val="130000"/>
              </a:schemeClr>
            </a:gs>
            <a:gs pos="80000">
              <a:schemeClr val="accent3">
                <a:hueOff val="2392999"/>
                <a:satOff val="-11076"/>
                <a:lumOff val="1284"/>
                <a:alphaOff val="0"/>
                <a:shade val="93000"/>
                <a:satMod val="130000"/>
              </a:schemeClr>
            </a:gs>
            <a:gs pos="100000">
              <a:schemeClr val="accent3">
                <a:hueOff val="2392999"/>
                <a:satOff val="-11076"/>
                <a:lumOff val="1284"/>
                <a:alphaOff val="0"/>
                <a:shade val="94000"/>
                <a:satMod val="135000"/>
              </a:schemeClr>
            </a:gs>
          </a:gsLst>
          <a:lin ang="16200000" scaled="0"/>
        </a:gradFill>
        <a:ln w="9525" cap="flat" cmpd="sng" algn="ctr">
          <a:solidFill>
            <a:schemeClr val="accent3">
              <a:hueOff val="2392999"/>
              <a:satOff val="-11076"/>
              <a:lumOff val="12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B59444-8057-4E40-AEC1-FD9B5A731B1B}">
      <dsp:nvSpPr>
        <dsp:cNvPr id="0" name=""/>
        <dsp:cNvSpPr/>
      </dsp:nvSpPr>
      <dsp:spPr>
        <a:xfrm>
          <a:off x="3843841" y="2618326"/>
          <a:ext cx="143142" cy="143142"/>
        </a:xfrm>
        <a:prstGeom prst="ellipse">
          <a:avLst/>
        </a:prstGeom>
        <a:gradFill rotWithShape="0">
          <a:gsLst>
            <a:gs pos="0">
              <a:schemeClr val="accent3">
                <a:hueOff val="3190665"/>
                <a:satOff val="-14768"/>
                <a:lumOff val="1712"/>
                <a:alphaOff val="0"/>
                <a:shade val="51000"/>
                <a:satMod val="130000"/>
              </a:schemeClr>
            </a:gs>
            <a:gs pos="80000">
              <a:schemeClr val="accent3">
                <a:hueOff val="3190665"/>
                <a:satOff val="-14768"/>
                <a:lumOff val="1712"/>
                <a:alphaOff val="0"/>
                <a:shade val="93000"/>
                <a:satMod val="130000"/>
              </a:schemeClr>
            </a:gs>
            <a:gs pos="100000">
              <a:schemeClr val="accent3">
                <a:hueOff val="3190665"/>
                <a:satOff val="-14768"/>
                <a:lumOff val="1712"/>
                <a:alphaOff val="0"/>
                <a:shade val="94000"/>
                <a:satMod val="135000"/>
              </a:schemeClr>
            </a:gs>
          </a:gsLst>
          <a:lin ang="16200000" scaled="0"/>
        </a:gradFill>
        <a:ln w="9525" cap="flat" cmpd="sng" algn="ctr">
          <a:solidFill>
            <a:schemeClr val="accent3">
              <a:hueOff val="3190665"/>
              <a:satOff val="-14768"/>
              <a:lumOff val="171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990757-85B8-4965-857C-2E2F1DC4DC2E}">
      <dsp:nvSpPr>
        <dsp:cNvPr id="0" name=""/>
        <dsp:cNvSpPr/>
      </dsp:nvSpPr>
      <dsp:spPr>
        <a:xfrm>
          <a:off x="3766544" y="364194"/>
          <a:ext cx="143142" cy="143142"/>
        </a:xfrm>
        <a:prstGeom prst="ellipse">
          <a:avLst/>
        </a:prstGeom>
        <a:gradFill rotWithShape="0">
          <a:gsLst>
            <a:gs pos="0">
              <a:schemeClr val="accent3">
                <a:hueOff val="3988331"/>
                <a:satOff val="-18460"/>
                <a:lumOff val="2140"/>
                <a:alphaOff val="0"/>
                <a:shade val="51000"/>
                <a:satMod val="130000"/>
              </a:schemeClr>
            </a:gs>
            <a:gs pos="80000">
              <a:schemeClr val="accent3">
                <a:hueOff val="3988331"/>
                <a:satOff val="-18460"/>
                <a:lumOff val="2140"/>
                <a:alphaOff val="0"/>
                <a:shade val="93000"/>
                <a:satMod val="130000"/>
              </a:schemeClr>
            </a:gs>
            <a:gs pos="100000">
              <a:schemeClr val="accent3">
                <a:hueOff val="3988331"/>
                <a:satOff val="-18460"/>
                <a:lumOff val="2140"/>
                <a:alphaOff val="0"/>
                <a:shade val="94000"/>
                <a:satMod val="135000"/>
              </a:schemeClr>
            </a:gs>
          </a:gsLst>
          <a:lin ang="16200000" scaled="0"/>
        </a:gradFill>
        <a:ln w="9525" cap="flat" cmpd="sng" algn="ctr">
          <a:solidFill>
            <a:schemeClr val="accent3">
              <a:hueOff val="3988331"/>
              <a:satOff val="-18460"/>
              <a:lumOff val="21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B8C0CA-0235-4287-996D-3F5B1CBEE533}">
      <dsp:nvSpPr>
        <dsp:cNvPr id="0" name=""/>
        <dsp:cNvSpPr/>
      </dsp:nvSpPr>
      <dsp:spPr>
        <a:xfrm>
          <a:off x="3965512" y="237841"/>
          <a:ext cx="143142" cy="143142"/>
        </a:xfrm>
        <a:prstGeom prst="ellipse">
          <a:avLst/>
        </a:prstGeom>
        <a:gradFill rotWithShape="0">
          <a:gsLst>
            <a:gs pos="0">
              <a:schemeClr val="accent3">
                <a:hueOff val="4785997"/>
                <a:satOff val="-22152"/>
                <a:lumOff val="2567"/>
                <a:alphaOff val="0"/>
                <a:shade val="51000"/>
                <a:satMod val="130000"/>
              </a:schemeClr>
            </a:gs>
            <a:gs pos="80000">
              <a:schemeClr val="accent3">
                <a:hueOff val="4785997"/>
                <a:satOff val="-22152"/>
                <a:lumOff val="2567"/>
                <a:alphaOff val="0"/>
                <a:shade val="93000"/>
                <a:satMod val="130000"/>
              </a:schemeClr>
            </a:gs>
            <a:gs pos="100000">
              <a:schemeClr val="accent3">
                <a:hueOff val="4785997"/>
                <a:satOff val="-22152"/>
                <a:lumOff val="2567"/>
                <a:alphaOff val="0"/>
                <a:shade val="94000"/>
                <a:satMod val="135000"/>
              </a:schemeClr>
            </a:gs>
          </a:gsLst>
          <a:lin ang="16200000" scaled="0"/>
        </a:gradFill>
        <a:ln w="9525" cap="flat" cmpd="sng" algn="ctr">
          <a:solidFill>
            <a:schemeClr val="accent3">
              <a:hueOff val="4785997"/>
              <a:satOff val="-22152"/>
              <a:lumOff val="256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7D47C5-B8A9-4E30-B7AB-F2DF90E7437C}">
      <dsp:nvSpPr>
        <dsp:cNvPr id="0" name=""/>
        <dsp:cNvSpPr/>
      </dsp:nvSpPr>
      <dsp:spPr>
        <a:xfrm>
          <a:off x="4164480" y="111489"/>
          <a:ext cx="143142" cy="143142"/>
        </a:xfrm>
        <a:prstGeom prst="ellipse">
          <a:avLst/>
        </a:prstGeom>
        <a:gradFill rotWithShape="0">
          <a:gsLst>
            <a:gs pos="0">
              <a:schemeClr val="accent3">
                <a:hueOff val="5583663"/>
                <a:satOff val="-25844"/>
                <a:lumOff val="2995"/>
                <a:alphaOff val="0"/>
                <a:shade val="51000"/>
                <a:satMod val="130000"/>
              </a:schemeClr>
            </a:gs>
            <a:gs pos="80000">
              <a:schemeClr val="accent3">
                <a:hueOff val="5583663"/>
                <a:satOff val="-25844"/>
                <a:lumOff val="2995"/>
                <a:alphaOff val="0"/>
                <a:shade val="93000"/>
                <a:satMod val="130000"/>
              </a:schemeClr>
            </a:gs>
            <a:gs pos="100000">
              <a:schemeClr val="accent3">
                <a:hueOff val="5583663"/>
                <a:satOff val="-25844"/>
                <a:lumOff val="2995"/>
                <a:alphaOff val="0"/>
                <a:shade val="94000"/>
                <a:satMod val="135000"/>
              </a:schemeClr>
            </a:gs>
          </a:gsLst>
          <a:lin ang="16200000" scaled="0"/>
        </a:gradFill>
        <a:ln w="9525" cap="flat" cmpd="sng" algn="ctr">
          <a:solidFill>
            <a:schemeClr val="accent3">
              <a:hueOff val="5583663"/>
              <a:satOff val="-25844"/>
              <a:lumOff val="299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0764112-0000-4EF0-B230-51E8E01927E1}">
      <dsp:nvSpPr>
        <dsp:cNvPr id="0" name=""/>
        <dsp:cNvSpPr/>
      </dsp:nvSpPr>
      <dsp:spPr>
        <a:xfrm>
          <a:off x="4363448" y="237841"/>
          <a:ext cx="143142" cy="143142"/>
        </a:xfrm>
        <a:prstGeom prst="ellipse">
          <a:avLst/>
        </a:prstGeom>
        <a:gradFill rotWithShape="0">
          <a:gsLst>
            <a:gs pos="0">
              <a:schemeClr val="accent3">
                <a:hueOff val="6381329"/>
                <a:satOff val="-29536"/>
                <a:lumOff val="3423"/>
                <a:alphaOff val="0"/>
                <a:shade val="51000"/>
                <a:satMod val="130000"/>
              </a:schemeClr>
            </a:gs>
            <a:gs pos="80000">
              <a:schemeClr val="accent3">
                <a:hueOff val="6381329"/>
                <a:satOff val="-29536"/>
                <a:lumOff val="3423"/>
                <a:alphaOff val="0"/>
                <a:shade val="93000"/>
                <a:satMod val="130000"/>
              </a:schemeClr>
            </a:gs>
            <a:gs pos="100000">
              <a:schemeClr val="accent3">
                <a:hueOff val="6381329"/>
                <a:satOff val="-29536"/>
                <a:lumOff val="3423"/>
                <a:alphaOff val="0"/>
                <a:shade val="94000"/>
                <a:satMod val="135000"/>
              </a:schemeClr>
            </a:gs>
          </a:gsLst>
          <a:lin ang="16200000" scaled="0"/>
        </a:gradFill>
        <a:ln w="9525" cap="flat" cmpd="sng" algn="ctr">
          <a:solidFill>
            <a:schemeClr val="accent3">
              <a:hueOff val="6381329"/>
              <a:satOff val="-29536"/>
              <a:lumOff val="342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0C446C-631A-4E6F-92C3-525969B9219D}">
      <dsp:nvSpPr>
        <dsp:cNvPr id="0" name=""/>
        <dsp:cNvSpPr/>
      </dsp:nvSpPr>
      <dsp:spPr>
        <a:xfrm>
          <a:off x="4562416" y="364194"/>
          <a:ext cx="143142" cy="143142"/>
        </a:xfrm>
        <a:prstGeom prst="ellipse">
          <a:avLst/>
        </a:prstGeom>
        <a:gradFill rotWithShape="0">
          <a:gsLst>
            <a:gs pos="0">
              <a:schemeClr val="accent3">
                <a:hueOff val="7178996"/>
                <a:satOff val="-33228"/>
                <a:lumOff val="3851"/>
                <a:alphaOff val="0"/>
                <a:shade val="51000"/>
                <a:satMod val="130000"/>
              </a:schemeClr>
            </a:gs>
            <a:gs pos="80000">
              <a:schemeClr val="accent3">
                <a:hueOff val="7178996"/>
                <a:satOff val="-33228"/>
                <a:lumOff val="3851"/>
                <a:alphaOff val="0"/>
                <a:shade val="93000"/>
                <a:satMod val="130000"/>
              </a:schemeClr>
            </a:gs>
            <a:gs pos="100000">
              <a:schemeClr val="accent3">
                <a:hueOff val="7178996"/>
                <a:satOff val="-33228"/>
                <a:lumOff val="3851"/>
                <a:alphaOff val="0"/>
                <a:shade val="94000"/>
                <a:satMod val="135000"/>
              </a:schemeClr>
            </a:gs>
          </a:gsLst>
          <a:lin ang="16200000" scaled="0"/>
        </a:gradFill>
        <a:ln w="9525" cap="flat" cmpd="sng" algn="ctr">
          <a:solidFill>
            <a:schemeClr val="accent3">
              <a:hueOff val="7178996"/>
              <a:satOff val="-33228"/>
              <a:lumOff val="38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FBB4E5-CDFD-4D11-9AFE-2D6582C1E179}">
      <dsp:nvSpPr>
        <dsp:cNvPr id="0" name=""/>
        <dsp:cNvSpPr/>
      </dsp:nvSpPr>
      <dsp:spPr>
        <a:xfrm>
          <a:off x="4164480" y="377840"/>
          <a:ext cx="143142" cy="143142"/>
        </a:xfrm>
        <a:prstGeom prst="ellipse">
          <a:avLst/>
        </a:prstGeom>
        <a:gradFill rotWithShape="0">
          <a:gsLst>
            <a:gs pos="0">
              <a:schemeClr val="accent3">
                <a:hueOff val="7976662"/>
                <a:satOff val="-36920"/>
                <a:lumOff val="4279"/>
                <a:alphaOff val="0"/>
                <a:shade val="51000"/>
                <a:satMod val="130000"/>
              </a:schemeClr>
            </a:gs>
            <a:gs pos="80000">
              <a:schemeClr val="accent3">
                <a:hueOff val="7976662"/>
                <a:satOff val="-36920"/>
                <a:lumOff val="4279"/>
                <a:alphaOff val="0"/>
                <a:shade val="93000"/>
                <a:satMod val="130000"/>
              </a:schemeClr>
            </a:gs>
            <a:gs pos="100000">
              <a:schemeClr val="accent3">
                <a:hueOff val="7976662"/>
                <a:satOff val="-36920"/>
                <a:lumOff val="4279"/>
                <a:alphaOff val="0"/>
                <a:shade val="94000"/>
                <a:satMod val="135000"/>
              </a:schemeClr>
            </a:gs>
          </a:gsLst>
          <a:lin ang="16200000" scaled="0"/>
        </a:gradFill>
        <a:ln w="9525" cap="flat" cmpd="sng" algn="ctr">
          <a:solidFill>
            <a:schemeClr val="accent3">
              <a:hueOff val="7976662"/>
              <a:satOff val="-36920"/>
              <a:lumOff val="42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092C739-F96A-4FF3-B375-1E71CB805D1A}">
      <dsp:nvSpPr>
        <dsp:cNvPr id="0" name=""/>
        <dsp:cNvSpPr/>
      </dsp:nvSpPr>
      <dsp:spPr>
        <a:xfrm>
          <a:off x="4164480" y="644697"/>
          <a:ext cx="143142" cy="143142"/>
        </a:xfrm>
        <a:prstGeom prst="ellipse">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w="9525" cap="flat" cmpd="sng" algn="ctr">
          <a:solidFill>
            <a:schemeClr val="accent3">
              <a:hueOff val="8774328"/>
              <a:satOff val="-40612"/>
              <a:lumOff val="470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1A2792-FC08-4B8C-8D74-6C2A9BEEA0D3}">
      <dsp:nvSpPr>
        <dsp:cNvPr id="0" name=""/>
        <dsp:cNvSpPr/>
      </dsp:nvSpPr>
      <dsp:spPr>
        <a:xfrm>
          <a:off x="1406841" y="4394648"/>
          <a:ext cx="3087582" cy="8278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The Big Picture</a:t>
          </a:r>
          <a:endParaRPr lang="en-US" sz="2400" b="1" kern="1200" dirty="0"/>
        </a:p>
      </dsp:txBody>
      <dsp:txXfrm>
        <a:off x="1447254" y="4435061"/>
        <a:ext cx="3006756" cy="747036"/>
      </dsp:txXfrm>
    </dsp:sp>
    <dsp:sp modelId="{B969ECCB-8A51-4480-AE5F-5BC1E78783A3}">
      <dsp:nvSpPr>
        <dsp:cNvPr id="0" name=""/>
        <dsp:cNvSpPr/>
      </dsp:nvSpPr>
      <dsp:spPr>
        <a:xfrm>
          <a:off x="550850" y="3582958"/>
          <a:ext cx="1431424" cy="14313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546B9A-C1D7-4132-AF74-28D1E02A81CC}">
      <dsp:nvSpPr>
        <dsp:cNvPr id="0" name=""/>
        <dsp:cNvSpPr/>
      </dsp:nvSpPr>
      <dsp:spPr>
        <a:xfrm>
          <a:off x="3392943" y="3319639"/>
          <a:ext cx="3087582" cy="827862"/>
        </a:xfrm>
        <a:prstGeom prst="roundRect">
          <a:avLst/>
        </a:prstGeom>
        <a:gradFill rotWithShape="0">
          <a:gsLst>
            <a:gs pos="0">
              <a:schemeClr val="accent3">
                <a:hueOff val="4387164"/>
                <a:satOff val="-20306"/>
                <a:lumOff val="2353"/>
                <a:alphaOff val="0"/>
                <a:shade val="51000"/>
                <a:satMod val="130000"/>
              </a:schemeClr>
            </a:gs>
            <a:gs pos="80000">
              <a:schemeClr val="accent3">
                <a:hueOff val="4387164"/>
                <a:satOff val="-20306"/>
                <a:lumOff val="2353"/>
                <a:alphaOff val="0"/>
                <a:shade val="93000"/>
                <a:satMod val="130000"/>
              </a:schemeClr>
            </a:gs>
            <a:gs pos="100000">
              <a:schemeClr val="accent3">
                <a:hueOff val="4387164"/>
                <a:satOff val="-20306"/>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Keys to </a:t>
          </a:r>
          <a:br>
            <a:rPr lang="en-US" sz="2400" b="1" kern="1200" dirty="0" smtClean="0"/>
          </a:br>
          <a:r>
            <a:rPr lang="en-US" sz="2400" b="1" kern="1200" dirty="0" smtClean="0"/>
            <a:t>Your Goal</a:t>
          </a:r>
          <a:endParaRPr lang="en-US" sz="2400" b="1" kern="1200" dirty="0"/>
        </a:p>
      </dsp:txBody>
      <dsp:txXfrm>
        <a:off x="3433356" y="3360052"/>
        <a:ext cx="3006756" cy="747036"/>
      </dsp:txXfrm>
    </dsp:sp>
    <dsp:sp modelId="{6DCB16B5-E33F-4DD4-B16F-840A95FB8D22}">
      <dsp:nvSpPr>
        <dsp:cNvPr id="0" name=""/>
        <dsp:cNvSpPr/>
      </dsp:nvSpPr>
      <dsp:spPr>
        <a:xfrm>
          <a:off x="2536951" y="2507949"/>
          <a:ext cx="1431424" cy="143132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03AE4C-E15D-4624-A163-2BE0CC01EC00}">
      <dsp:nvSpPr>
        <dsp:cNvPr id="0" name=""/>
        <dsp:cNvSpPr/>
      </dsp:nvSpPr>
      <dsp:spPr>
        <a:xfrm>
          <a:off x="4304760" y="1689184"/>
          <a:ext cx="3087582" cy="827862"/>
        </a:xfrm>
        <a:prstGeom prst="roundRect">
          <a:avLst/>
        </a:prstGeom>
        <a:gradFill rotWithShape="0">
          <a:gsLst>
            <a:gs pos="0">
              <a:schemeClr val="accent3">
                <a:hueOff val="8774328"/>
                <a:satOff val="-40612"/>
                <a:lumOff val="4707"/>
                <a:alphaOff val="0"/>
                <a:shade val="51000"/>
                <a:satMod val="130000"/>
              </a:schemeClr>
            </a:gs>
            <a:gs pos="80000">
              <a:schemeClr val="accent3">
                <a:hueOff val="8774328"/>
                <a:satOff val="-40612"/>
                <a:lumOff val="4707"/>
                <a:alphaOff val="0"/>
                <a:shade val="93000"/>
                <a:satMod val="130000"/>
              </a:schemeClr>
            </a:gs>
            <a:gs pos="100000">
              <a:schemeClr val="accent3">
                <a:hueOff val="8774328"/>
                <a:satOff val="-40612"/>
                <a:lumOff val="4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538"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Your Plan</a:t>
          </a:r>
          <a:endParaRPr lang="en-US" sz="2400" b="1" kern="1200" dirty="0"/>
        </a:p>
      </dsp:txBody>
      <dsp:txXfrm>
        <a:off x="4345173" y="1729597"/>
        <a:ext cx="3006756" cy="747036"/>
      </dsp:txXfrm>
    </dsp:sp>
    <dsp:sp modelId="{BFC3EA64-81D7-459D-B7A5-96D5E841B7A1}">
      <dsp:nvSpPr>
        <dsp:cNvPr id="0" name=""/>
        <dsp:cNvSpPr/>
      </dsp:nvSpPr>
      <dsp:spPr>
        <a:xfrm>
          <a:off x="3448768" y="877494"/>
          <a:ext cx="1431424" cy="143132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592" b="-871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5">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t>1/28/2016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3432175"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0" tIns="0" rIns="0" bIns="0" rtlCol="0" anchor="b"/>
          <a:lstStyle>
            <a:lvl1pPr algn="l">
              <a:defRPr sz="900"/>
            </a:lvl1pPr>
          </a:lstStyle>
          <a:p>
            <a:endParaRPr/>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0" tIns="0" rIns="0" bIns="0" rtlCol="0" anchor="b"/>
          <a:lstStyle>
            <a:lvl1pPr algn="r">
              <a:defRPr sz="900"/>
            </a:lvl1pPr>
          </a:lstStyle>
          <a:p>
            <a:fld id="{8C72D9AE-7182-4680-8F79-479C4181FF08}" type="slidenum">
              <a:rPr/>
              <a:pPr/>
              <a:t>‹#›</a:t>
            </a:fld>
            <a:endParaRPr/>
          </a:p>
        </p:txBody>
      </p:sp>
      <p:pic>
        <p:nvPicPr>
          <p:cNvPr id="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381000"/>
            <a:ext cx="1371600" cy="361900"/>
          </a:xfrm>
          <a:prstGeom prst="rect">
            <a:avLst/>
          </a:prstGeom>
        </p:spPr>
      </p:pic>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36576" indent="-36576" algn="l" defTabSz="914400" rtl="0" eaLnBrk="1" latinLnBrk="0" hangingPunct="1">
      <a:spcBef>
        <a:spcPts val="600"/>
      </a:spcBef>
      <a:buSzPct val="25000"/>
      <a:buFont typeface="Calibri" panose="020F0502020204030204" pitchFamily="34" charset="0"/>
      <a:buChar char=" "/>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rweb.berkeley.edu/learning/career-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63EA637D-A971-4D1F-A3B1-52A36B9997AB}" type="slidenum">
              <a:rPr lang="en-US" altLang="en-US" sz="1000">
                <a:latin typeface="Calibri" pitchFamily="34" charset="0"/>
              </a:rPr>
              <a:pPr algn="l" eaLnBrk="1" hangingPunct="1">
                <a:defRPr/>
              </a:pPr>
              <a:t>1</a:t>
            </a:fld>
            <a:endParaRPr lang="en-US" altLang="en-US" sz="1000" dirty="0">
              <a:latin typeface="Calibri" pitchFamily="34" charset="0"/>
            </a:endParaRPr>
          </a:p>
        </p:txBody>
      </p:sp>
      <p:sp>
        <p:nvSpPr>
          <p:cNvPr id="87043" name="Rectangle 2"/>
          <p:cNvSpPr>
            <a:spLocks noGrp="1" noRot="1" noChangeAspect="1" noChangeArrowheads="1" noTextEdit="1"/>
          </p:cNvSpPr>
          <p:nvPr>
            <p:ph type="sldImg"/>
          </p:nvPr>
        </p:nvSpPr>
        <p:spPr bwMode="auto">
          <a:xfrm>
            <a:off x="1563688" y="284163"/>
            <a:ext cx="2544762" cy="1908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a:xfrm>
            <a:off x="373063" y="2324100"/>
            <a:ext cx="6210300" cy="6238875"/>
          </a:xfrm>
          <a:ln/>
        </p:spPr>
        <p:txBody>
          <a:bodyPr/>
          <a:lstStyle/>
          <a:p>
            <a:pPr marL="0" indent="0">
              <a:buFont typeface="Arial" panose="020B0604020202020204" pitchFamily="34" charset="0"/>
              <a:buNone/>
              <a:defRPr/>
            </a:pPr>
            <a:r>
              <a:rPr lang="en-US" b="1" dirty="0" smtClean="0"/>
              <a:t>Timing</a:t>
            </a:r>
          </a:p>
          <a:p>
            <a:pPr marL="171450" indent="-171450">
              <a:buFont typeface="Arial" panose="020B0604020202020204" pitchFamily="34" charset="0"/>
              <a:buChar char="•"/>
              <a:defRPr/>
            </a:pPr>
            <a:r>
              <a:rPr lang="en-US" b="0" dirty="0" smtClean="0"/>
              <a:t>Intro - 15 min</a:t>
            </a:r>
          </a:p>
          <a:p>
            <a:pPr marL="171450" indent="-171450">
              <a:buFont typeface="Arial" panose="020B0604020202020204" pitchFamily="34" charset="0"/>
              <a:buChar char="•"/>
              <a:defRPr/>
            </a:pPr>
            <a:r>
              <a:rPr lang="en-US" b="0" dirty="0" smtClean="0"/>
              <a:t>Module 1 Big Picture– 15 min</a:t>
            </a:r>
          </a:p>
          <a:p>
            <a:pPr marL="171450" indent="-171450">
              <a:buFont typeface="Arial" panose="020B0604020202020204" pitchFamily="34" charset="0"/>
              <a:buChar char="•"/>
              <a:defRPr/>
            </a:pPr>
            <a:r>
              <a:rPr lang="en-US" b="0" dirty="0" smtClean="0"/>
              <a:t>Module</a:t>
            </a:r>
            <a:r>
              <a:rPr lang="en-US" b="0" baseline="0" dirty="0" smtClean="0"/>
              <a:t> 2 Keys to Your Goal – 40 min</a:t>
            </a:r>
          </a:p>
          <a:p>
            <a:pPr marL="171450" indent="-171450">
              <a:buFont typeface="Arial" panose="020B0604020202020204" pitchFamily="34" charset="0"/>
              <a:buChar char="•"/>
              <a:defRPr/>
            </a:pPr>
            <a:r>
              <a:rPr lang="en-US" b="0" baseline="0" dirty="0" smtClean="0"/>
              <a:t>Module 3 Your Plan – 40 min</a:t>
            </a:r>
          </a:p>
          <a:p>
            <a:pPr marL="171450" indent="-171450">
              <a:buFont typeface="Arial" panose="020B0604020202020204" pitchFamily="34" charset="0"/>
              <a:buChar char="•"/>
              <a:defRPr/>
            </a:pPr>
            <a:r>
              <a:rPr lang="en-US" b="0" baseline="0" dirty="0" smtClean="0"/>
              <a:t>Wrap up – 10 min</a:t>
            </a:r>
            <a:endParaRPr lang="en-US" b="1" dirty="0" smtClean="0"/>
          </a:p>
          <a:p>
            <a:pPr>
              <a:defRPr/>
            </a:pPr>
            <a:endParaRPr lang="en-US" b="1" dirty="0" smtClean="0"/>
          </a:p>
          <a:p>
            <a:pPr>
              <a:defRPr/>
            </a:pPr>
            <a:r>
              <a:rPr lang="en-US" b="1" dirty="0" smtClean="0"/>
              <a:t>Facilitator Notes</a:t>
            </a:r>
          </a:p>
          <a:p>
            <a:pPr marL="171450" indent="-171450">
              <a:buFont typeface="Arial" panose="020B0604020202020204" pitchFamily="34" charset="0"/>
              <a:buChar char="•"/>
              <a:defRPr/>
            </a:pPr>
            <a:r>
              <a:rPr lang="en-US" i="1" dirty="0" smtClean="0"/>
              <a:t>Notes of things to do are in italics.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1" dirty="0" smtClean="0"/>
              <a:t>(Additional notes for facilitators are in italics and in parenthesis)</a:t>
            </a:r>
          </a:p>
          <a:p>
            <a:pPr marL="171450" indent="-171450">
              <a:buFont typeface="Arial" panose="020B0604020202020204" pitchFamily="34" charset="0"/>
              <a:buChar char="•"/>
              <a:defRPr/>
            </a:pPr>
            <a:r>
              <a:rPr lang="en-US" dirty="0" smtClean="0"/>
              <a:t>Scripts, or notes on things to say,</a:t>
            </a:r>
            <a:r>
              <a:rPr lang="en-US" baseline="0" dirty="0" smtClean="0"/>
              <a:t> </a:t>
            </a:r>
            <a:r>
              <a:rPr lang="en-US" dirty="0" smtClean="0"/>
              <a:t>are in non-italics.</a:t>
            </a:r>
          </a:p>
          <a:p>
            <a:pPr marL="171450" indent="-171450">
              <a:buFont typeface="Arial" panose="020B0604020202020204" pitchFamily="34" charset="0"/>
              <a:buChar char="•"/>
              <a:defRPr/>
            </a:pPr>
            <a:r>
              <a:rPr lang="en-US" b="1" dirty="0" smtClean="0"/>
              <a:t>Questions to ask participants are in bold non-italic. </a:t>
            </a:r>
            <a:r>
              <a:rPr lang="en-US" b="0" i="1" dirty="0" smtClean="0"/>
              <a:t>(Headings are too, sorry about that.)</a:t>
            </a:r>
          </a:p>
          <a:p>
            <a:pPr marL="171450" indent="-171450">
              <a:buFont typeface="Arial" panose="020B0604020202020204" pitchFamily="34" charset="0"/>
              <a:buChar char="•"/>
              <a:defRPr/>
            </a:pPr>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dirty="0" smtClean="0"/>
              <a:t>Years ago, there was an expectation that the company you worked for</a:t>
            </a:r>
            <a:r>
              <a:rPr lang="en-US" baseline="0" dirty="0" smtClean="0"/>
              <a:t> would lay out a career </a:t>
            </a:r>
            <a:r>
              <a:rPr lang="en-US" u="sng" baseline="0" dirty="0" smtClean="0"/>
              <a:t>ladder.</a:t>
            </a:r>
          </a:p>
          <a:p>
            <a:pPr marL="171450" indent="-171450">
              <a:buFont typeface="Arial" panose="020B0604020202020204" pitchFamily="34" charset="0"/>
              <a:buChar char="•"/>
              <a:defRPr/>
            </a:pPr>
            <a:r>
              <a:rPr lang="en-US" baseline="0" dirty="0" smtClean="0"/>
              <a:t>This was a linear approach: steps to follow, promotions to achieve, for example - mailroom to manager to retirement.</a:t>
            </a:r>
          </a:p>
          <a:p>
            <a:pPr marL="171450" indent="-171450">
              <a:buFont typeface="Arial" panose="020B0604020202020204" pitchFamily="34" charset="0"/>
              <a:buChar char="•"/>
              <a:defRPr/>
            </a:pPr>
            <a:r>
              <a:rPr lang="en-US" baseline="0" dirty="0" smtClean="0"/>
              <a:t>It relied on the organization being willing to advance people based on a strict set of criteria, often favoring seniority over skills.</a:t>
            </a:r>
          </a:p>
          <a:p>
            <a:pPr marL="171450" indent="-171450">
              <a:buFont typeface="Arial" panose="020B0604020202020204" pitchFamily="34" charset="0"/>
              <a:buChar char="•"/>
              <a:defRPr/>
            </a:pPr>
            <a:r>
              <a:rPr lang="en-US" baseline="0" dirty="0" smtClean="0"/>
              <a:t>It relied on employees to follow a specific mold to achieve promotions.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10</a:t>
            </a:fld>
            <a:endParaRPr lang="en-US" dirty="0"/>
          </a:p>
        </p:txBody>
      </p:sp>
    </p:spTree>
    <p:extLst>
      <p:ext uri="{BB962C8B-B14F-4D97-AF65-F5344CB8AC3E}">
        <p14:creationId xmlns:p14="http://schemas.microsoft.com/office/powerpoint/2010/main" val="350905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dirty="0" smtClean="0"/>
              <a:t>Today, the</a:t>
            </a:r>
            <a:r>
              <a:rPr lang="en-US" baseline="0" dirty="0" smtClean="0"/>
              <a:t> reality is that progression is no longer a ladder, but a </a:t>
            </a:r>
            <a:r>
              <a:rPr lang="en-US" u="sng" baseline="0" dirty="0" smtClean="0"/>
              <a:t>lattice.</a:t>
            </a:r>
          </a:p>
          <a:p>
            <a:pPr marL="171450" indent="-171450">
              <a:buFont typeface="Arial" panose="020B0604020202020204" pitchFamily="34" charset="0"/>
              <a:buChar char="•"/>
              <a:defRPr/>
            </a:pPr>
            <a:r>
              <a:rPr lang="en-US" i="0" u="none" baseline="0" dirty="0" smtClean="0"/>
              <a:t>This is a more flexible and varied way to manage your career, offering more and broader opportunities.</a:t>
            </a:r>
          </a:p>
          <a:p>
            <a:pPr marL="628546" lvl="1" indent="-171450">
              <a:buFont typeface="Arial" panose="020B0604020202020204" pitchFamily="34" charset="0"/>
              <a:buChar char="•"/>
              <a:defRPr/>
            </a:pPr>
            <a:r>
              <a:rPr lang="en-US" i="0" u="none" baseline="0" dirty="0" smtClean="0"/>
              <a:t>Vertical – traditional promotion or increase in responsibility.</a:t>
            </a:r>
          </a:p>
          <a:p>
            <a:pPr marL="628546" lvl="1" indent="-171450">
              <a:buFont typeface="Arial" panose="020B0604020202020204" pitchFamily="34" charset="0"/>
              <a:buChar char="•"/>
              <a:defRPr/>
            </a:pPr>
            <a:r>
              <a:rPr lang="en-US" i="0" u="none" baseline="0" dirty="0" smtClean="0"/>
              <a:t>Enrichment – growing within the existing role.</a:t>
            </a:r>
          </a:p>
          <a:p>
            <a:pPr marL="628546" lvl="1" indent="-171450">
              <a:buFont typeface="Arial" panose="020B0604020202020204" pitchFamily="34" charset="0"/>
              <a:buChar char="•"/>
              <a:defRPr/>
            </a:pPr>
            <a:r>
              <a:rPr lang="en-US" i="0" u="none" baseline="0" dirty="0" smtClean="0"/>
              <a:t>Lateral (1 of 2) – moving to a new role without a promotion (as in a raise or a change in grade).</a:t>
            </a:r>
          </a:p>
          <a:p>
            <a:pPr marL="628546"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u="none" baseline="0" dirty="0" smtClean="0"/>
              <a:t>Lateral (2 of 2) – moving to a new department without a promotion.</a:t>
            </a:r>
          </a:p>
          <a:p>
            <a:pPr marL="628546" lvl="1" indent="-171450">
              <a:buFont typeface="Arial" panose="020B0604020202020204" pitchFamily="34" charset="0"/>
              <a:buChar char="•"/>
              <a:defRPr/>
            </a:pPr>
            <a:r>
              <a:rPr lang="en-US" i="0" u="none" baseline="0" dirty="0" smtClean="0"/>
              <a:t>Realignment – a conscious choice to take a step back, perhaps move to a new role, or leave management, or leave a high paying job. You’d choose this in order to start a new development path, something more in line with your goals and values.</a:t>
            </a:r>
          </a:p>
          <a:p>
            <a:pPr marL="171450" indent="-171450">
              <a:buFont typeface="Arial" panose="020B0604020202020204" pitchFamily="34" charset="0"/>
              <a:buChar char="•"/>
              <a:defRPr/>
            </a:pPr>
            <a:r>
              <a:rPr lang="en-US" b="1" i="0" u="none" baseline="0" dirty="0" smtClean="0"/>
              <a:t>Put a check on the screen if you’ve ever made this kind of move, or know someone who has.</a:t>
            </a:r>
          </a:p>
          <a:p>
            <a:pPr marL="628546" lvl="1" indent="-171450">
              <a:buFont typeface="Arial" panose="020B0604020202020204" pitchFamily="34" charset="0"/>
              <a:buChar char="•"/>
              <a:defRPr/>
            </a:pPr>
            <a:r>
              <a:rPr lang="en-US" i="0" u="none" baseline="0" dirty="0" smtClean="0"/>
              <a:t>This could have been done for any reason, perhaps to increase their job satisfaction, to improve work/life balance, or to live more in line with values.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It relies on the organization being willing to develop</a:t>
            </a:r>
            <a:r>
              <a:rPr lang="en-US" baseline="0" dirty="0" smtClean="0"/>
              <a:t> people according to their personalized development plans.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It relies on employees knowing what they want so that they can direct their career plans accordingly.</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baseline="0" dirty="0" smtClean="0"/>
          </a:p>
          <a:p>
            <a:pPr marL="171450" marR="0" lvl="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Source: University of California Berkeley, </a:t>
            </a:r>
            <a:r>
              <a:rPr lang="en-US" u="sng" dirty="0" smtClean="0">
                <a:hlinkClick r:id="rId3"/>
              </a:rPr>
              <a:t>Career Development website</a:t>
            </a:r>
            <a:r>
              <a:rPr lang="en-US" u="sng" dirty="0" smtClean="0"/>
              <a:t>.</a:t>
            </a:r>
            <a:endParaRPr lang="en-US"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11</a:t>
            </a:fld>
            <a:endParaRPr lang="en-US" dirty="0"/>
          </a:p>
        </p:txBody>
      </p:sp>
    </p:spTree>
    <p:extLst>
      <p:ext uri="{BB962C8B-B14F-4D97-AF65-F5344CB8AC3E}">
        <p14:creationId xmlns:p14="http://schemas.microsoft.com/office/powerpoint/2010/main" val="350905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dirty="0" smtClean="0"/>
              <a:t>For</a:t>
            </a:r>
            <a:r>
              <a:rPr lang="en-US" baseline="0" dirty="0" smtClean="0"/>
              <a:t> those of you who did the prework, I have a request. Write on the screen, something from that </a:t>
            </a:r>
            <a:r>
              <a:rPr lang="en-US" baseline="0" dirty="0" err="1" smtClean="0"/>
              <a:t>elearning</a:t>
            </a:r>
            <a:r>
              <a:rPr lang="en-US" baseline="0" dirty="0" smtClean="0"/>
              <a:t>, that you think others will find useful</a:t>
            </a:r>
          </a:p>
          <a:p>
            <a:pPr marL="171450" indent="-171450">
              <a:buFont typeface="Arial" panose="020B0604020202020204" pitchFamily="34" charset="0"/>
              <a:buChar char="•"/>
              <a:defRPr/>
            </a:pPr>
            <a:r>
              <a:rPr lang="en-US" i="1" baseline="0" dirty="0" smtClean="0"/>
              <a:t>While they write, remind them of things they might have experienced such as… </a:t>
            </a:r>
            <a:r>
              <a:rPr lang="en-US" dirty="0" smtClean="0"/>
              <a:t>Maybe you liked the assessments, we’ll be talking more about some of those</a:t>
            </a:r>
            <a:r>
              <a:rPr lang="en-US" baseline="0" dirty="0" smtClean="0"/>
              <a:t> momentarily. Maybe you liked the articles or videos. Maybe you got a tip you hadn’t thought of before.</a:t>
            </a:r>
          </a:p>
          <a:p>
            <a:pPr marL="171450" indent="-171450">
              <a:buFont typeface="Arial" panose="020B0604020202020204" pitchFamily="34" charset="0"/>
              <a:buChar char="•"/>
              <a:defRPr/>
            </a:pPr>
            <a:r>
              <a:rPr lang="en-US" baseline="0" dirty="0" smtClean="0"/>
              <a:t>Share something on the screen.</a:t>
            </a:r>
          </a:p>
          <a:p>
            <a:pPr marL="171450" indent="-171450">
              <a:buFont typeface="Arial" panose="020B0604020202020204" pitchFamily="34" charset="0"/>
              <a:buChar char="•"/>
              <a:defRPr/>
            </a:pPr>
            <a:r>
              <a:rPr lang="en-US" i="1" baseline="0" dirty="0" smtClean="0"/>
              <a:t>Read and debrief. If no one shares, mention a couple of your favorites. List below. I liked the concept of creating my own personal Board of Directors</a:t>
            </a:r>
          </a:p>
          <a:p>
            <a:pPr marL="363474" lvl="1" indent="-171450">
              <a:buFont typeface="Arial" panose="020B0604020202020204" pitchFamily="34" charset="0"/>
              <a:buChar char="•"/>
              <a:defRPr/>
            </a:pPr>
            <a:r>
              <a:rPr lang="en-US" i="1" baseline="0" dirty="0" smtClean="0"/>
              <a:t>Reviewing your development options against the career lattice vs ladder concept</a:t>
            </a:r>
          </a:p>
          <a:p>
            <a:pPr marL="363474" lvl="1" indent="-171450">
              <a:buFont typeface="Arial" panose="020B0604020202020204" pitchFamily="34" charset="0"/>
              <a:buChar char="•"/>
              <a:defRPr/>
            </a:pPr>
            <a:r>
              <a:rPr lang="en-US" i="1" baseline="0" dirty="0" smtClean="0"/>
              <a:t>A Business Interests assessments</a:t>
            </a:r>
          </a:p>
          <a:p>
            <a:pPr marL="363474" lvl="1" indent="-171450">
              <a:buFont typeface="Arial" panose="020B0604020202020204" pitchFamily="34" charset="0"/>
              <a:buChar char="•"/>
              <a:defRPr/>
            </a:pPr>
            <a:r>
              <a:rPr lang="en-US" i="1" baseline="0" dirty="0" smtClean="0"/>
              <a:t>Another Rewards assessment (similar to the handout)</a:t>
            </a:r>
          </a:p>
          <a:p>
            <a:pPr marL="363474" lvl="1" indent="-171450">
              <a:buFont typeface="Arial" panose="020B0604020202020204" pitchFamily="34" charset="0"/>
              <a:buChar char="•"/>
              <a:defRPr/>
            </a:pPr>
            <a:r>
              <a:rPr lang="en-US" i="1" baseline="0" dirty="0" smtClean="0"/>
              <a:t>Tips on running your career by finding your own personalized ‘board of directors’</a:t>
            </a:r>
          </a:p>
          <a:p>
            <a:pPr marL="363474" lvl="1" indent="-171450">
              <a:buFont typeface="Arial" panose="020B0604020202020204" pitchFamily="34" charset="0"/>
              <a:buChar char="•"/>
              <a:defRPr/>
            </a:pPr>
            <a:r>
              <a:rPr lang="en-US" i="1" baseline="0" dirty="0" smtClean="0"/>
              <a:t>A tactile approach to clarifying your values </a:t>
            </a:r>
          </a:p>
          <a:p>
            <a:pPr marL="363474" lvl="1" indent="-171450">
              <a:buFont typeface="Arial" panose="020B0604020202020204" pitchFamily="34" charset="0"/>
              <a:buChar char="•"/>
              <a:defRPr/>
            </a:pPr>
            <a:endParaRPr lang="en-US" baseline="0" dirty="0" smtClean="0"/>
          </a:p>
          <a:p>
            <a:pPr marL="171450" marR="0" lvl="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Thank you! Let’s continue with our overview of the Career Management landscape.</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3514235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pPr>
              <a:defRPr/>
            </a:pPr>
            <a:r>
              <a:rPr lang="en-US" b="1" dirty="0" smtClean="0"/>
              <a:t>Facilitator Notes:</a:t>
            </a:r>
            <a:endParaRPr lang="en-US" i="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Expecting </a:t>
            </a:r>
            <a:r>
              <a:rPr lang="en-US" baseline="0" dirty="0" smtClean="0"/>
              <a:t>[company name] </a:t>
            </a:r>
            <a:r>
              <a:rPr lang="en-US" baseline="0" dirty="0" smtClean="0"/>
              <a:t>or our managers to create the opportunity is not always realistic.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To create a meaningful development plan, we need to seek out opportunities ourselves.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When you think about the goal you selected for today’s practice, </a:t>
            </a:r>
            <a:r>
              <a:rPr lang="en-US" b="1" baseline="0" dirty="0" smtClean="0"/>
              <a:t>what does the quote on the screen mean to you? Write in the chat pane or speak up on the phone.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Read and debrief responses. Main point is that Career Development is owned by the employee, not the manager.</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dirty="0" smtClean="0"/>
          </a:p>
        </p:txBody>
      </p:sp>
      <p:sp>
        <p:nvSpPr>
          <p:cNvPr id="93188" name="Slide Number Placeholder 3"/>
          <p:cNvSpPr>
            <a:spLocks noGrp="1"/>
          </p:cNvSpPr>
          <p:nvPr>
            <p:ph type="sldNum" sz="quarter" idx="5"/>
          </p:nvPr>
        </p:nvSpPr>
        <p:spPr>
          <a:noFill/>
        </p:spPr>
        <p:txBody>
          <a:bodyPr/>
          <a:lstStyle/>
          <a:p>
            <a:fld id="{B2D497C0-9425-4A1C-B7F3-A5C0589D5D6C}" type="slidenum">
              <a:rPr lang="en-US" smtClean="0"/>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smtClean="0"/>
              <a:t>Thank you!</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smtClean="0"/>
              <a:t>To prepare to move into the next section, </a:t>
            </a:r>
            <a:r>
              <a:rPr lang="en-US" b="1" dirty="0" smtClean="0"/>
              <a:t>let’s download some documents.</a:t>
            </a:r>
            <a:r>
              <a:rPr lang="en-US" b="1" baseline="0" dirty="0" smtClean="0"/>
              <a:t> </a:t>
            </a:r>
            <a:r>
              <a:rPr lang="en-US" i="0" baseline="0" dirty="0" smtClean="0"/>
              <a:t>To download these, click on the documents link, located near the lower right hand corner of the slide. You will see that there are 2 handouts there for you to download. </a:t>
            </a:r>
          </a:p>
          <a:p>
            <a:pPr marL="363474" marR="0" lvl="1"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i="0" baseline="0" dirty="0" smtClean="0"/>
              <a:t>You will use the Development Plan Template extensively. </a:t>
            </a:r>
          </a:p>
          <a:p>
            <a:pPr marL="363474" marR="0" lvl="1"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i="0" baseline="0" dirty="0" smtClean="0"/>
              <a:t>The Development Opportunities document is there for your reference. </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smtClean="0"/>
              <a:t>There are three documents </a:t>
            </a:r>
            <a:r>
              <a:rPr lang="en-US" baseline="0" dirty="0" smtClean="0"/>
              <a:t>from </a:t>
            </a:r>
            <a:r>
              <a:rPr lang="en-US" dirty="0" smtClean="0"/>
              <a:t>The </a:t>
            </a:r>
            <a:r>
              <a:rPr lang="en-US" i="0" dirty="0" smtClean="0"/>
              <a:t>Harvard</a:t>
            </a:r>
            <a:r>
              <a:rPr lang="en-US" i="0" baseline="0" dirty="0" smtClean="0"/>
              <a:t> ManageMentor Career Management eLearning that we recommend, but you’ll need to download them directly from the prework, due to licensing requirements. The documents are</a:t>
            </a:r>
            <a:r>
              <a:rPr lang="en-US" baseline="0" dirty="0" smtClean="0"/>
              <a:t>: </a:t>
            </a:r>
          </a:p>
          <a:p>
            <a:pPr marL="363474" marR="0" lvl="1"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the Discovery Log</a:t>
            </a:r>
          </a:p>
          <a:p>
            <a:pPr marL="363474" marR="0" lvl="1"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the Skills Assessment</a:t>
            </a:r>
          </a:p>
          <a:p>
            <a:pPr marL="363474" marR="0" lvl="1"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and the Rewards Worksheet. </a:t>
            </a:r>
          </a:p>
          <a:p>
            <a:pPr marL="171450" marR="0" lvl="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We’ll be using the Development Plan Template the most. The other items are optional. </a:t>
            </a:r>
            <a:r>
              <a:rPr lang="en-US" b="1" baseline="0" dirty="0" smtClean="0"/>
              <a:t>At the very least, download the Development Plan Template now. </a:t>
            </a:r>
          </a:p>
          <a:p>
            <a:pPr marL="171450" marR="0" lvl="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a:p>
            <a:pPr marL="363474" lvl="1" indent="-171450">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14</a:t>
            </a:fld>
            <a:endParaRPr lang="en-US"/>
          </a:p>
        </p:txBody>
      </p:sp>
    </p:spTree>
    <p:extLst>
      <p:ext uri="{BB962C8B-B14F-4D97-AF65-F5344CB8AC3E}">
        <p14:creationId xmlns:p14="http://schemas.microsoft.com/office/powerpoint/2010/main" val="3442502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 Keys to Your Goal – 40 minutes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dirty="0" smtClean="0"/>
              <a:t>We’ve completed our first section by doing </a:t>
            </a:r>
            <a:r>
              <a:rPr lang="en-US" dirty="0" smtClean="0"/>
              <a:t>a short</a:t>
            </a:r>
            <a:r>
              <a:rPr lang="en-US" baseline="0" dirty="0" smtClean="0"/>
              <a:t> </a:t>
            </a:r>
            <a:r>
              <a:rPr lang="en-US" dirty="0" smtClean="0"/>
              <a:t>recap on</a:t>
            </a:r>
            <a:r>
              <a:rPr lang="en-US" baseline="0" dirty="0" smtClean="0"/>
              <a:t> Harvard Manage Mentor prework, we looked at the concept of Career Ladder vs Lattice, and you’ve given me a sense of what you already know and what else you want to learn.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What other questions do you have?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1" baseline="0" dirty="0" smtClean="0"/>
              <a:t>Debrief</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i="0" baseline="0"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Now let’s move to our next module</a:t>
            </a:r>
          </a:p>
          <a:p>
            <a:pPr marL="171450" indent="-171450">
              <a:buFont typeface="Arial" panose="020B0604020202020204" pitchFamily="34" charset="0"/>
              <a:buChar char="•"/>
              <a:defRPr/>
            </a:pPr>
            <a:r>
              <a:rPr lang="en-US" sz="1100" dirty="0" smtClean="0">
                <a:latin typeface="+mn-lt"/>
              </a:rPr>
              <a:t>We’re going to review the three </a:t>
            </a:r>
            <a:r>
              <a:rPr lang="en-US" sz="1100" baseline="0" dirty="0" smtClean="0">
                <a:latin typeface="+mn-lt"/>
              </a:rPr>
              <a:t>key areas to build self-awareness. This knowledge will help you </a:t>
            </a:r>
            <a:r>
              <a:rPr lang="en-US" sz="1100" dirty="0" smtClean="0">
                <a:latin typeface="+mn-lt"/>
              </a:rPr>
              <a:t>create goals that are personally meaningful and motivating. </a:t>
            </a:r>
            <a:r>
              <a:rPr lang="en-US" i="0" baseline="0" dirty="0" smtClean="0"/>
              <a:t>This is important groundwork to do before you determine your development goals.</a:t>
            </a:r>
          </a:p>
          <a:p>
            <a:pPr marL="171450" indent="-171450">
              <a:buFont typeface="Arial" panose="020B0604020202020204" pitchFamily="34" charset="0"/>
              <a:buChar char="•"/>
              <a:defRPr/>
            </a:pPr>
            <a:endParaRPr lang="en-US" baseline="0" dirty="0" smtClean="0"/>
          </a:p>
        </p:txBody>
      </p:sp>
      <p:sp>
        <p:nvSpPr>
          <p:cNvPr id="962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A51EBC1-754B-4F3C-AEDB-1B77EB1DDBB1}" type="slidenum">
              <a:rPr lang="en-US" altLang="en-US" sz="1000">
                <a:latin typeface="Calibri" pitchFamily="34" charset="0"/>
              </a:rPr>
              <a:pPr algn="l" eaLnBrk="1" hangingPunct="1">
                <a:defRPr/>
              </a:pPr>
              <a:t>15</a:t>
            </a:fld>
            <a:endParaRPr lang="en-US" altLang="en-US" sz="10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E09C2FF-1829-437B-ADC4-BF3D067B6A89}" type="slidenum">
              <a:rPr lang="en-US" altLang="en-US" sz="1000">
                <a:latin typeface="Calibri" pitchFamily="34" charset="0"/>
              </a:rPr>
              <a:pPr algn="l" eaLnBrk="1" hangingPunct="1">
                <a:defRPr/>
              </a:pPr>
              <a:t>16</a:t>
            </a:fld>
            <a:endParaRPr lang="en-US" altLang="en-US" sz="1000" dirty="0">
              <a:latin typeface="Calibri" pitchFamily="34" charset="0"/>
            </a:endParaRPr>
          </a:p>
        </p:txBody>
      </p:sp>
      <p:sp>
        <p:nvSpPr>
          <p:cNvPr id="92163" name="Rectangle 2"/>
          <p:cNvSpPr>
            <a:spLocks noGrp="1" noRot="1" noChangeAspect="1" noChangeArrowheads="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 </a:t>
            </a:r>
          </a:p>
          <a:p>
            <a:pPr marL="171450" indent="-171450">
              <a:buFont typeface="Arial" panose="020B0604020202020204" pitchFamily="34" charset="0"/>
              <a:buChar char="•"/>
              <a:defRPr/>
            </a:pPr>
            <a:r>
              <a:rPr lang="en-US" b="0" i="1" dirty="0" smtClean="0"/>
              <a:t>Do not use this slide. Use the ‘Focus’ layout</a:t>
            </a:r>
            <a:r>
              <a:rPr lang="en-US" b="0" i="1" baseline="0" dirty="0" smtClean="0"/>
              <a:t> in Adobe.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The main point of this exercise is to help employees realize they need to have clear focus or direction before they can create a meaningful development plan.</a:t>
            </a:r>
          </a:p>
          <a:p>
            <a:pPr marL="171450" indent="-171450">
              <a:buFont typeface="Arial" panose="020B0604020202020204" pitchFamily="34" charset="0"/>
              <a:buChar char="•"/>
              <a:defRPr/>
            </a:pPr>
            <a:r>
              <a:rPr lang="en-US" b="0" i="0" baseline="0" dirty="0" smtClean="0"/>
              <a:t>I’m putting up a picture and a quote. You can comment on either one or on both.</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The quote by Lao Tzu is “If you </a:t>
            </a:r>
            <a:r>
              <a:rPr lang="en-US" sz="1100" b="0" i="0" kern="1200" dirty="0" smtClean="0">
                <a:solidFill>
                  <a:schemeClr val="tx1"/>
                </a:solidFill>
                <a:effectLst/>
                <a:latin typeface="Calibri" pitchFamily="34" charset="0"/>
                <a:ea typeface="+mn-ea"/>
                <a:cs typeface="+mn-cs"/>
              </a:rPr>
              <a:t>do not change direction, you may end up where you are heading.”</a:t>
            </a:r>
          </a:p>
          <a:p>
            <a:pPr marL="171450" indent="-171450">
              <a:buFont typeface="Arial" panose="020B0604020202020204" pitchFamily="34" charset="0"/>
              <a:buChar char="•"/>
              <a:defRPr/>
            </a:pPr>
            <a:r>
              <a:rPr lang="en-US" b="0" i="0" baseline="0" dirty="0" smtClean="0"/>
              <a:t>The picture shows a fuzzy image, except where the glasses make the focal point clearer.</a:t>
            </a:r>
          </a:p>
          <a:p>
            <a:pPr marL="171450" indent="-171450">
              <a:buFont typeface="Arial" panose="020B0604020202020204" pitchFamily="34" charset="0"/>
              <a:buChar char="•"/>
              <a:defRPr/>
            </a:pPr>
            <a:r>
              <a:rPr lang="en-US" sz="1100" b="1" i="0" kern="1200" baseline="0" dirty="0" smtClean="0">
                <a:solidFill>
                  <a:schemeClr val="tx1"/>
                </a:solidFill>
                <a:effectLst/>
                <a:latin typeface="Calibri" pitchFamily="34" charset="0"/>
                <a:ea typeface="+mn-ea"/>
                <a:cs typeface="+mn-cs"/>
              </a:rPr>
              <a:t>In the chat boxes below the picture or the quote, comment on what this means to you.</a:t>
            </a:r>
            <a:endParaRPr lang="en-US" b="1" i="0" baseline="0" dirty="0" smtClean="0"/>
          </a:p>
          <a:p>
            <a:pPr marL="171450" indent="-171450">
              <a:buFont typeface="Arial" panose="020B0604020202020204" pitchFamily="34" charset="0"/>
              <a:buChar char="•"/>
              <a:defRPr/>
            </a:pPr>
            <a:r>
              <a:rPr lang="en-US" b="0" i="1" baseline="0" dirty="0" smtClean="0"/>
              <a:t>Read various comments as they appear and relate them to the main point.</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As many of you have commented, a critical component of a valuable development goal is knowing what you need to focus on, and knowing where you want to go.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dirty="0" smtClean="0"/>
              <a:t>So you know you want clarity and focus, but how do you find it? </a:t>
            </a:r>
            <a:endParaRPr lang="en-US" b="0" dirty="0" smtClean="0"/>
          </a:p>
          <a:p>
            <a:pPr>
              <a:defRPr/>
            </a:pPr>
            <a:endParaRPr lang="en-US" b="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dirty="0" smtClean="0"/>
              <a:t>Well, t</a:t>
            </a:r>
            <a:r>
              <a:rPr lang="en-US" b="0" i="0" baseline="0" dirty="0" smtClean="0"/>
              <a:t>he Harvard Business School analyzed thousands of career test responses over a 20-year period, and discovered there are three key areas that influence people’s career satisfaction.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So to ensure your development goals are focused and meaningful, it’s worth investing some time in seeing where you land in these key areas.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The three keys are:</a:t>
            </a:r>
          </a:p>
          <a:p>
            <a:pPr marL="363474" lvl="1" indent="-171450">
              <a:buFont typeface="Arial" panose="020B0604020202020204" pitchFamily="34" charset="0"/>
              <a:buChar char="•"/>
              <a:defRPr/>
            </a:pPr>
            <a:r>
              <a:rPr lang="en-US" baseline="0" dirty="0" smtClean="0"/>
              <a:t>Your most passionate core business interests </a:t>
            </a:r>
          </a:p>
          <a:p>
            <a:pPr marL="363474" lvl="1" indent="-171450">
              <a:buFont typeface="Arial" panose="020B0604020202020204" pitchFamily="34" charset="0"/>
              <a:buChar char="•"/>
              <a:defRPr/>
            </a:pPr>
            <a:r>
              <a:rPr lang="en-US" baseline="0" dirty="0" smtClean="0"/>
              <a:t>Your deepest work values </a:t>
            </a:r>
          </a:p>
          <a:p>
            <a:pPr marL="363474" lvl="1" indent="-171450">
              <a:buFont typeface="Arial" panose="020B0604020202020204" pitchFamily="34" charset="0"/>
              <a:buChar char="•"/>
              <a:defRPr/>
            </a:pPr>
            <a:r>
              <a:rPr lang="en-US" baseline="0" dirty="0" smtClean="0"/>
              <a:t>Your strongest skills</a:t>
            </a:r>
          </a:p>
          <a:p>
            <a:pPr marL="171450" lvl="0" indent="-171450">
              <a:buFont typeface="Arial" panose="020B0604020202020204" pitchFamily="34" charset="0"/>
              <a:buChar char="•"/>
              <a:defRPr/>
            </a:pPr>
            <a:r>
              <a:rPr lang="en-US" baseline="0" dirty="0" smtClean="0"/>
              <a:t>The Harvard </a:t>
            </a:r>
            <a:r>
              <a:rPr lang="en-US" baseline="0" dirty="0" err="1" smtClean="0"/>
              <a:t>elearning</a:t>
            </a:r>
            <a:r>
              <a:rPr lang="en-US" baseline="0" dirty="0" smtClean="0"/>
              <a:t> made use of this research as well. Let’s make sure you have enough information to make use of these keys. </a:t>
            </a:r>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17</a:t>
            </a:fld>
            <a:endParaRPr lang="en-US"/>
          </a:p>
        </p:txBody>
      </p:sp>
    </p:spTree>
    <p:extLst>
      <p:ext uri="{BB962C8B-B14F-4D97-AF65-F5344CB8AC3E}">
        <p14:creationId xmlns:p14="http://schemas.microsoft.com/office/powerpoint/2010/main" val="3700736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The first key is: Y</a:t>
            </a:r>
            <a:r>
              <a:rPr lang="en-US" baseline="0" dirty="0" smtClean="0"/>
              <a:t>our most passionate core business interests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In other words, what do you actually </a:t>
            </a:r>
            <a:r>
              <a:rPr lang="en-US" b="0" i="0" u="sng" baseline="0" dirty="0" smtClean="0"/>
              <a:t>enjoy</a:t>
            </a:r>
            <a:r>
              <a:rPr lang="en-US" b="0" i="0" baseline="0" dirty="0" smtClean="0"/>
              <a:t> doing at work.</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That is a rather broad question to ask, so let’s use Harvard’s three subcategories to think about it.</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Application of Expertise</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Working with People</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Control and Influence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baseline="0"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a:p>
        </p:txBody>
      </p:sp>
    </p:spTree>
    <p:extLst>
      <p:ext uri="{BB962C8B-B14F-4D97-AF65-F5344CB8AC3E}">
        <p14:creationId xmlns:p14="http://schemas.microsoft.com/office/powerpoint/2010/main" val="297977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1" i="0" baseline="0" dirty="0" smtClean="0"/>
              <a:t>In the chat boxes, write what you think each item means.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Read and course correct the comments. Some comments that should get mentioned are:</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u="sng" baseline="0" dirty="0" smtClean="0"/>
              <a:t>Application of Expertise</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effectLst/>
              </a:rPr>
              <a:t>Being curious about better ways of using technology to solve business problems</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effectLst/>
              </a:rPr>
              <a:t>Problem-solving through analysis,</a:t>
            </a:r>
            <a:r>
              <a:rPr lang="en-US" b="0" i="1" baseline="0" dirty="0" smtClean="0">
                <a:effectLst/>
              </a:rPr>
              <a:t> </a:t>
            </a:r>
            <a:r>
              <a:rPr lang="en-US" b="0" i="1" dirty="0" smtClean="0">
                <a:effectLst/>
              </a:rPr>
              <a:t>mathematics, programming, or creating models</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effectLst/>
              </a:rPr>
              <a:t>Working with ideas, imagination, theory, plans, scenarios, and forecasts</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effectLst/>
              </a:rPr>
              <a:t>Engaging in highly creative activities, from engineering to art</a:t>
            </a:r>
            <a:endParaRPr lang="en-US" b="0" i="1" dirty="0" smtClean="0"/>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u="sng" baseline="0" dirty="0" smtClean="0"/>
              <a:t>Working with People</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Mentoring, managing, coaching, counseling, mediating, teaching, networking</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Working with personalities, relationships, or interpersonal issues</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Growing and developing people and relationships, helping others</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u="sng" baseline="0" dirty="0" smtClean="0"/>
              <a:t>Control and Influence</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t>Influencing others through the skilled use of written and spoken language</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Having authority to set the strategy and agenda, and make the final decisions</a:t>
            </a:r>
          </a:p>
          <a:p>
            <a:pPr marL="534924" marR="0" lvl="2"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dirty="0" smtClean="0">
                <a:effectLst/>
              </a:rPr>
              <a:t>Owning accountability for an enterprise, division, or project</a:t>
            </a:r>
          </a:p>
          <a:p>
            <a:pPr marL="171450" marR="0" lvl="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Excellent! </a:t>
            </a:r>
            <a:r>
              <a:rPr lang="en-US" b="1" i="0" baseline="0" dirty="0" smtClean="0"/>
              <a:t>So where do you think your primary interest is? Put your name into that chat screen.</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It’s important to be aware of your preferences and to align your goals to them to help you feel satisfied with your development. Alternately, if you feel you’re lacking in an area, and it’s holding you back, it may be useful to make a goal to strengthen that area.</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To delve further into this area, I recommend the online assessment or the Discovery Log document, both from the prework.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Overall, the point is to remember this: You want a development goal that is aligned to what you know about your Core Business Interests</a:t>
            </a: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19</a:t>
            </a:fld>
            <a:endParaRPr lang="en-US"/>
          </a:p>
        </p:txBody>
      </p:sp>
    </p:spTree>
    <p:extLst>
      <p:ext uri="{BB962C8B-B14F-4D97-AF65-F5344CB8AC3E}">
        <p14:creationId xmlns:p14="http://schemas.microsoft.com/office/powerpoint/2010/main" val="128596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a:t>
            </a:fld>
            <a:endParaRPr lang="en-US" dirty="0"/>
          </a:p>
        </p:txBody>
      </p:sp>
      <p:sp>
        <p:nvSpPr>
          <p:cNvPr id="7" name="Notes Placeholder 2"/>
          <p:cNvSpPr>
            <a:spLocks noGrp="1"/>
          </p:cNvSpPr>
          <p:nvPr>
            <p:ph type="body" idx="3"/>
          </p:nvPr>
        </p:nvSpPr>
        <p:spPr>
          <a:xfrm>
            <a:off x="323850" y="3200400"/>
            <a:ext cx="6210300" cy="5562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n-US" b="1" baseline="0" dirty="0" smtClean="0"/>
              <a:t>Webinar – 120 minutes total</a:t>
            </a:r>
          </a:p>
          <a:p>
            <a:pPr>
              <a:defRPr/>
            </a:pPr>
            <a:r>
              <a:rPr lang="en-US" b="1" dirty="0" smtClean="0"/>
              <a:t>Facilitator Notes: Intro section - 15 minutes</a:t>
            </a:r>
          </a:p>
          <a:p>
            <a:pPr marL="171450" indent="-171450">
              <a:buFont typeface="Arial" panose="020B0604020202020204" pitchFamily="34" charset="0"/>
              <a:buChar char="•"/>
              <a:defRPr/>
            </a:pPr>
            <a:r>
              <a:rPr lang="en-US" i="1" dirty="0" smtClean="0"/>
              <a:t>Mute all phones.</a:t>
            </a:r>
          </a:p>
          <a:p>
            <a:pPr marL="171450" indent="-171450">
              <a:buFont typeface="Arial" panose="020B0604020202020204" pitchFamily="34" charset="0"/>
              <a:buChar char="•"/>
              <a:defRPr/>
            </a:pPr>
            <a:r>
              <a:rPr lang="en-US" i="1" dirty="0" smtClean="0"/>
              <a:t>During Ad Deck Slides – Optional Introductions:</a:t>
            </a:r>
          </a:p>
          <a:p>
            <a:pPr marL="171450" indent="-171450">
              <a:buFont typeface="Arial" panose="020B0604020202020204" pitchFamily="34" charset="0"/>
              <a:buChar char="•"/>
              <a:defRPr/>
            </a:pPr>
            <a:r>
              <a:rPr lang="en-US" dirty="0" smtClean="0"/>
              <a:t>Good morning, good afternoon or good evening. Welcome to “</a:t>
            </a:r>
            <a:r>
              <a:rPr lang="en-US" i="0" dirty="0" smtClean="0"/>
              <a:t>Taking Charge</a:t>
            </a:r>
            <a:r>
              <a:rPr lang="en-US" i="0" baseline="0" dirty="0" smtClean="0"/>
              <a:t> of Your Career”</a:t>
            </a:r>
            <a:r>
              <a:rPr lang="en-US" dirty="0" smtClean="0"/>
              <a:t>. My name is ______________and I am going to be your facilitator for today’s session. We will be starting in approximately ___ minutes. While you are waiting, </a:t>
            </a:r>
            <a:r>
              <a:rPr lang="en-US" b="1" dirty="0" smtClean="0"/>
              <a:t>I suggest you open or download the </a:t>
            </a:r>
            <a:r>
              <a:rPr lang="en-US" b="1" u="none" dirty="0" smtClean="0"/>
              <a:t>Handouts </a:t>
            </a:r>
            <a:r>
              <a:rPr lang="en-US" b="0" dirty="0" smtClean="0"/>
              <a:t>as they will be referenced during the webinar today.</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Hello everyone, welcome to “</a:t>
            </a:r>
            <a:r>
              <a:rPr lang="en-US" i="0" dirty="0" smtClean="0"/>
              <a:t>Taking Charge</a:t>
            </a:r>
            <a:r>
              <a:rPr lang="en-US" i="0" baseline="0" dirty="0" smtClean="0"/>
              <a:t> of Your Career”</a:t>
            </a:r>
            <a:r>
              <a:rPr lang="en-US" dirty="0" smtClean="0"/>
              <a:t>. We will be starting in approximately ___ minutes. I do have the phones on mute to eliminate any background noise. If you would like to ask a question while we are waiting for others to join us, please do so using the Q&amp;A feature. The Q&amp;A pod is located in the upper right side the screen. Or raise your hand using the tool in the top center. We will be starting very shortly. While you are waiting, </a:t>
            </a:r>
            <a:r>
              <a:rPr lang="en-US" b="1" dirty="0" smtClean="0"/>
              <a:t>I suggest you open or download the </a:t>
            </a:r>
            <a:r>
              <a:rPr lang="en-US" b="1" u="none" dirty="0" smtClean="0"/>
              <a:t>Handouts </a:t>
            </a:r>
            <a:r>
              <a:rPr lang="en-US" b="0" dirty="0" smtClean="0"/>
              <a:t>as they will be referenced during the webinar today.</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Hello again! Welcome to “</a:t>
            </a:r>
            <a:r>
              <a:rPr lang="en-US" i="0" dirty="0" smtClean="0"/>
              <a:t>Taking Charge</a:t>
            </a:r>
            <a:r>
              <a:rPr lang="en-US" i="0" baseline="0" dirty="0" smtClean="0"/>
              <a:t> of Your Career”</a:t>
            </a:r>
            <a:r>
              <a:rPr lang="en-US" dirty="0" smtClean="0"/>
              <a:t>. . We will be starting in approximately ___ minutes. I do want to remind you I have the phones on mute to eliminate any background noise. If you would like to ask a question while we are waiting for others to join us, please do so using the Q&amp;A pod located in the upper right side the screen. If you can hear my voice and are successfully logged into Connect, please go to the top center and raise your hand. While you are waiting, </a:t>
            </a:r>
            <a:r>
              <a:rPr lang="en-US" b="1" dirty="0" smtClean="0"/>
              <a:t>I suggest you open or download the </a:t>
            </a:r>
            <a:r>
              <a:rPr lang="en-US" b="1" u="none" dirty="0" smtClean="0"/>
              <a:t>Handouts </a:t>
            </a:r>
            <a:r>
              <a:rPr lang="en-US" b="0" dirty="0" smtClean="0"/>
              <a:t>as they will be referenced during the webinar today.</a:t>
            </a:r>
          </a:p>
          <a:p>
            <a:pPr marL="171450" indent="-171450">
              <a:buFont typeface="Arial" panose="020B0604020202020204" pitchFamily="34" charset="0"/>
              <a:buChar char="•"/>
              <a:defRPr/>
            </a:pPr>
            <a:r>
              <a:rPr lang="en-US" dirty="0" smtClean="0"/>
              <a:t>We will be starting very shortly.</a:t>
            </a:r>
          </a:p>
          <a:p>
            <a:pPr marL="171450" indent="-171450">
              <a:buFont typeface="Arial" panose="020B0604020202020204" pitchFamily="34" charset="0"/>
              <a:buChar char="•"/>
              <a:defRPr/>
            </a:pPr>
            <a:endParaRPr lang="en-US" i="1" dirty="0" smtClean="0"/>
          </a:p>
          <a:p>
            <a:pPr marL="171450" indent="-171450">
              <a:buFont typeface="Arial" panose="020B0604020202020204" pitchFamily="34" charset="0"/>
              <a:buChar char="•"/>
              <a:defRPr/>
            </a:pPr>
            <a:r>
              <a:rPr lang="en-US" i="1" dirty="0" smtClean="0"/>
              <a:t>Switch</a:t>
            </a:r>
            <a:r>
              <a:rPr lang="en-US" i="1" baseline="0" dirty="0" smtClean="0"/>
              <a:t> to Title/</a:t>
            </a:r>
            <a:r>
              <a:rPr lang="en-US" i="1" dirty="0" smtClean="0"/>
              <a:t>Opening Slide</a:t>
            </a:r>
            <a:endParaRPr lang="en-US" dirty="0" smtClean="0"/>
          </a:p>
          <a:p>
            <a:pPr marL="171450" indent="-171450">
              <a:buFont typeface="Arial" panose="020B0604020202020204" pitchFamily="34" charset="0"/>
              <a:buChar char="•"/>
              <a:defRPr/>
            </a:pPr>
            <a:r>
              <a:rPr lang="en-US" dirty="0" smtClean="0"/>
              <a:t>Welcome everyone to our virtual classroom. Our topic is “</a:t>
            </a:r>
            <a:r>
              <a:rPr lang="en-US" i="0" dirty="0" smtClean="0"/>
              <a:t>Taking Charge</a:t>
            </a:r>
            <a:r>
              <a:rPr lang="en-US" i="0" baseline="0" dirty="0" smtClean="0"/>
              <a:t> of Your Career”</a:t>
            </a:r>
            <a:r>
              <a:rPr lang="en-US" dirty="0" smtClean="0"/>
              <a:t>. (</a:t>
            </a:r>
            <a:r>
              <a:rPr lang="en-US" i="1" dirty="0" smtClean="0"/>
              <a:t>Optional</a:t>
            </a:r>
            <a:r>
              <a:rPr lang="en-US" dirty="0" smtClean="0"/>
              <a:t>:</a:t>
            </a:r>
            <a:r>
              <a:rPr lang="en-US" baseline="0" dirty="0" smtClean="0"/>
              <a:t> If you attended Career Circuit in July of 2014, you’ll have already taken most of this class. You are welcome to stay and work on your career again)</a:t>
            </a:r>
            <a:endParaRPr lang="en-US" dirty="0" smtClean="0"/>
          </a:p>
          <a:p>
            <a:pPr marL="171450" indent="-171450">
              <a:buFont typeface="Arial" panose="020B0604020202020204" pitchFamily="34" charset="0"/>
              <a:buChar char="•"/>
              <a:defRPr/>
            </a:pPr>
            <a:r>
              <a:rPr lang="en-US" dirty="0" smtClean="0"/>
              <a:t>This webinar is designed to help you create a meaningful</a:t>
            </a:r>
            <a:r>
              <a:rPr lang="en-US" baseline="0" dirty="0" smtClean="0"/>
              <a:t> development plan so you can take charge of your own career development.</a:t>
            </a:r>
            <a:endParaRPr lang="en-US" dirty="0" smtClean="0"/>
          </a:p>
          <a:p>
            <a:pPr marL="171450" indent="-171450">
              <a:buFont typeface="Arial" panose="020B0604020202020204" pitchFamily="34" charset="0"/>
              <a:buChar char="•"/>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The next key is: </a:t>
            </a:r>
            <a:r>
              <a:rPr lang="en-US" baseline="0" dirty="0" smtClean="0"/>
              <a:t>Your deepest work values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Type on the screen, </a:t>
            </a:r>
            <a:r>
              <a:rPr lang="en-US" b="1" baseline="0" dirty="0" smtClean="0"/>
              <a:t>why would knowing your values be useful to creating a development goal?</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Read and debrief. The point is two fold. </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Goals are more meaningful if they reflects your values. More meaning means higher engagement, more job satisfaction, and a stronger sense of being developed in a meaningful way. Plus, managers, higher retention for your employees!</a:t>
            </a:r>
          </a:p>
          <a:p>
            <a:pPr marL="363474"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Goals are more motivating to work on, if our values compel us to care, to actually want to spend time on them.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If you want to explore this further, the utilize the document from the prework called ‘Rewards Worksheet’ as a tool to help assess your values.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Looks like we’re aligned here. We want development goals that are aligned with our values.</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20</a:t>
            </a:fld>
            <a:endParaRPr lang="en-US"/>
          </a:p>
        </p:txBody>
      </p:sp>
    </p:spTree>
    <p:extLst>
      <p:ext uri="{BB962C8B-B14F-4D97-AF65-F5344CB8AC3E}">
        <p14:creationId xmlns:p14="http://schemas.microsoft.com/office/powerpoint/2010/main" val="297977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The third key is: </a:t>
            </a:r>
            <a:r>
              <a:rPr lang="en-US" baseline="0" dirty="0" smtClean="0"/>
              <a:t>Your strongest skills</a:t>
            </a:r>
          </a:p>
          <a:p>
            <a:pPr marL="171450" lvl="0" indent="-171450">
              <a:buFont typeface="Arial" panose="020B0604020202020204" pitchFamily="34" charset="0"/>
              <a:buChar char="•"/>
              <a:defRPr/>
            </a:pPr>
            <a:r>
              <a:rPr lang="en-US" baseline="0" dirty="0" smtClean="0"/>
              <a:t>You can do a self assessment about this in the prework, using the Skills Assessment document.</a:t>
            </a:r>
          </a:p>
          <a:p>
            <a:pPr marL="171450" lvl="0" indent="-171450">
              <a:buFont typeface="Arial" panose="020B0604020202020204" pitchFamily="34" charset="0"/>
              <a:buChar char="•"/>
              <a:defRPr/>
            </a:pPr>
            <a:r>
              <a:rPr lang="en-US" baseline="0" dirty="0" smtClean="0"/>
              <a:t>But let’s look at this a different way. </a:t>
            </a:r>
          </a:p>
          <a:p>
            <a:pPr marL="363474"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aseline="0" dirty="0" smtClean="0"/>
              <a:t>One, it’s not just </a:t>
            </a:r>
            <a:r>
              <a:rPr lang="en-US" u="sng" baseline="0" dirty="0" smtClean="0"/>
              <a:t>your</a:t>
            </a:r>
            <a:r>
              <a:rPr lang="en-US" baseline="0" dirty="0" smtClean="0"/>
              <a:t> opinion you want about your skills. You want to get feedback. Write on the screen some people who could give you feedback about your skills. (</a:t>
            </a:r>
            <a:r>
              <a:rPr lang="en-US" i="1" baseline="0" dirty="0" smtClean="0"/>
              <a:t>Ideal responses: peers, manager, project teams, past colleagues, etc.</a:t>
            </a:r>
            <a:r>
              <a:rPr lang="en-US" baseline="0" dirty="0" smtClean="0"/>
              <a:t>). Remember you’re looking for both feedback on your skills and on people’s perceptions of your skills. Maybe others perceive you have strengths in motivating your peers, while you thought your technical abilities were your strongest points. You want their feedback because you need to expand beyond your self-perceptions. </a:t>
            </a:r>
          </a:p>
          <a:p>
            <a:pPr marL="363474" lvl="1" indent="-171450">
              <a:buFont typeface="Arial" panose="020B0604020202020204" pitchFamily="34" charset="0"/>
              <a:buChar char="•"/>
              <a:defRPr/>
            </a:pPr>
            <a:r>
              <a:rPr lang="en-US" baseline="0" dirty="0" smtClean="0"/>
              <a:t>Second column, so you’ve identified some areas where you could either improve skills or perceptions of skills. Write in why you should </a:t>
            </a:r>
            <a:r>
              <a:rPr lang="en-US" u="sng" baseline="0" dirty="0" smtClean="0"/>
              <a:t>or shouldn’t</a:t>
            </a:r>
            <a:r>
              <a:rPr lang="en-US" baseline="0" dirty="0" smtClean="0"/>
              <a:t> focus there </a:t>
            </a:r>
            <a:r>
              <a:rPr lang="en-US" i="1" baseline="0" dirty="0" smtClean="0"/>
              <a:t>(Debrief: should – if it’s holding you back. Shouldn’t – if it’s not a key skill for the work you’re doing or want to do)</a:t>
            </a:r>
          </a:p>
          <a:p>
            <a:pPr marL="363474" lvl="1" indent="-171450">
              <a:buFont typeface="Arial" panose="020B0604020202020204" pitchFamily="34" charset="0"/>
              <a:buChar char="•"/>
              <a:defRPr/>
            </a:pPr>
            <a:r>
              <a:rPr lang="en-US" baseline="0" dirty="0" smtClean="0"/>
              <a:t>Third column, you know you have strengths, why </a:t>
            </a:r>
            <a:r>
              <a:rPr lang="en-US" u="sng" baseline="0" dirty="0" smtClean="0"/>
              <a:t>continue</a:t>
            </a:r>
            <a:r>
              <a:rPr lang="en-US" baseline="0" dirty="0" smtClean="0"/>
              <a:t> to develop them? </a:t>
            </a:r>
            <a:r>
              <a:rPr lang="en-US" i="1" baseline="0" dirty="0" smtClean="0"/>
              <a:t>(Debrief – move to expert level, certainly. But more than that, because improving strengths has a halo effect and causes other skills, even gaps, to look better. So it may be better to focus on this. Plus, of course, to enjoy your successes, stay engaged and motivated by your development goal</a:t>
            </a:r>
            <a:r>
              <a:rPr lang="en-US" baseline="0" dirty="0" smtClean="0"/>
              <a:t>) </a:t>
            </a:r>
          </a:p>
          <a:p>
            <a:pPr marL="171450" lvl="0" indent="-171450">
              <a:buFont typeface="Arial" panose="020B0604020202020204" pitchFamily="34" charset="0"/>
              <a:buChar char="•"/>
              <a:defRPr/>
            </a:pPr>
            <a:r>
              <a:rPr lang="en-US" baseline="0" dirty="0" smtClean="0"/>
              <a:t>Now the Harvard work will tell you, once you have your assessments in mind, look at your strengths and see if you have transferable skills that might enable you to take on new challenges. Identifying your transferable skills helps you identify more potential development opportunities.</a:t>
            </a:r>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a:p>
        </p:txBody>
      </p:sp>
    </p:spTree>
    <p:extLst>
      <p:ext uri="{BB962C8B-B14F-4D97-AF65-F5344CB8AC3E}">
        <p14:creationId xmlns:p14="http://schemas.microsoft.com/office/powerpoint/2010/main" val="297977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dirty="0" smtClean="0"/>
              <a:t>So we’ve now looked at the three key</a:t>
            </a:r>
            <a:r>
              <a:rPr lang="en-US" b="0" i="0" baseline="0" dirty="0" smtClean="0"/>
              <a:t> areas you’ll want to be aware of before you </a:t>
            </a:r>
            <a:r>
              <a:rPr lang="en-US" b="0" i="0" dirty="0" smtClean="0"/>
              <a:t>create a development plan</a:t>
            </a:r>
            <a:endParaRPr lang="en-US" b="0" i="0" baseline="0" dirty="0" smtClean="0"/>
          </a:p>
          <a:p>
            <a:pPr marL="363474" lvl="1" indent="-171450">
              <a:buFont typeface="Arial" panose="020B0604020202020204" pitchFamily="34" charset="0"/>
              <a:buChar char="•"/>
              <a:defRPr/>
            </a:pPr>
            <a:r>
              <a:rPr lang="en-US" baseline="0" dirty="0" smtClean="0"/>
              <a:t>Your most passionate core business interests </a:t>
            </a:r>
          </a:p>
          <a:p>
            <a:pPr marL="363474" lvl="1" indent="-171450">
              <a:buFont typeface="Arial" panose="020B0604020202020204" pitchFamily="34" charset="0"/>
              <a:buChar char="•"/>
              <a:defRPr/>
            </a:pPr>
            <a:r>
              <a:rPr lang="en-US" baseline="0" dirty="0" smtClean="0"/>
              <a:t>Your deepest work values </a:t>
            </a:r>
          </a:p>
          <a:p>
            <a:pPr marL="363474" lvl="1" indent="-171450">
              <a:buFont typeface="Arial" panose="020B0604020202020204" pitchFamily="34" charset="0"/>
              <a:buChar char="•"/>
              <a:defRPr/>
            </a:pPr>
            <a:r>
              <a:rPr lang="en-US" baseline="0" dirty="0" smtClean="0"/>
              <a:t>Your strongest skills</a:t>
            </a:r>
          </a:p>
          <a:p>
            <a:endParaRPr lang="en-US" dirty="0" smtClean="0"/>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baseline="0" dirty="0" smtClean="0"/>
              <a:t>What questions do you have?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22</a:t>
            </a:fld>
            <a:endParaRPr lang="en-US"/>
          </a:p>
        </p:txBody>
      </p:sp>
    </p:spTree>
    <p:extLst>
      <p:ext uri="{BB962C8B-B14F-4D97-AF65-F5344CB8AC3E}">
        <p14:creationId xmlns:p14="http://schemas.microsoft.com/office/powerpoint/2010/main" val="3700736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defRPr/>
            </a:pPr>
            <a:r>
              <a:rPr lang="en-US" b="1" dirty="0" smtClean="0"/>
              <a:t>Facilitator Notes:</a:t>
            </a:r>
            <a:r>
              <a:rPr lang="en-US" b="0" i="1" baseline="0" dirty="0" smtClean="0"/>
              <a:t> </a:t>
            </a:r>
            <a:r>
              <a:rPr lang="en-US" b="1" dirty="0" smtClean="0"/>
              <a:t>Your Plan</a:t>
            </a:r>
            <a:r>
              <a:rPr lang="en-US" b="1" baseline="0" dirty="0" smtClean="0"/>
              <a:t> </a:t>
            </a:r>
            <a:r>
              <a:rPr lang="en-US" b="1" dirty="0" smtClean="0"/>
              <a:t>– 40 minutes</a:t>
            </a:r>
          </a:p>
          <a:p>
            <a:pPr marL="171450" indent="-171450">
              <a:buFont typeface="Arial" panose="020B0604020202020204" pitchFamily="34" charset="0"/>
              <a:buChar char="•"/>
              <a:defRPr/>
            </a:pPr>
            <a:r>
              <a:rPr lang="en-US" dirty="0" smtClean="0"/>
              <a:t>This brings us to the end of module</a:t>
            </a:r>
            <a:r>
              <a:rPr lang="en-US" baseline="0" dirty="0" smtClean="0"/>
              <a:t> 2, Keys to Your Goal</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smtClean="0"/>
              <a:t>So after </a:t>
            </a:r>
            <a:r>
              <a:rPr lang="en-US" baseline="0" dirty="0" smtClean="0"/>
              <a:t>spending time reflecting on your three keys, it’s time for us to move into writing a high-level development goal and then get into the specifics of building your plan.</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a:p>
            <a:pPr marL="171450" indent="-171450">
              <a:buFont typeface="Arial" panose="020B0604020202020204" pitchFamily="34" charset="0"/>
              <a:buChar char="•"/>
              <a:defRPr/>
            </a:pPr>
            <a:endParaRPr lang="en-US" baseline="0" dirty="0" smtClean="0"/>
          </a:p>
        </p:txBody>
      </p:sp>
      <p:sp>
        <p:nvSpPr>
          <p:cNvPr id="962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A51EBC1-754B-4F3C-AEDB-1B77EB1DDBB1}" type="slidenum">
              <a:rPr lang="en-US" altLang="en-US" sz="1000">
                <a:latin typeface="Calibri" pitchFamily="34" charset="0"/>
              </a:rPr>
              <a:pPr algn="l" eaLnBrk="1" hangingPunct="1">
                <a:defRPr/>
              </a:pPr>
              <a:t>23</a:t>
            </a:fld>
            <a:endParaRPr lang="en-US" altLang="en-US" sz="1000" dirty="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i="0" baseline="0" dirty="0" smtClean="0"/>
              <a:t>I’m going to ask you to write a goal, and we’ll take a short break to give you time to do that.</a:t>
            </a:r>
          </a:p>
          <a:p>
            <a:pPr marL="171450" indent="-171450">
              <a:buFont typeface="Arial" panose="020B0604020202020204" pitchFamily="34" charset="0"/>
              <a:buChar char="•"/>
              <a:defRPr/>
            </a:pPr>
            <a:r>
              <a:rPr lang="en-US" i="0" baseline="0" dirty="0" smtClean="0"/>
              <a:t>Here are some sample high-level goals. At this point, your goal can be a SMART or FAMIC goal if you like, but it can also be more open-ended, so you can discuss it with your manager and have it evolve over time.</a:t>
            </a:r>
          </a:p>
          <a:p>
            <a:pPr marL="363474" lvl="1" indent="-171450">
              <a:buFont typeface="Arial" panose="020B0604020202020204" pitchFamily="34" charset="0"/>
              <a:buChar char="•"/>
              <a:defRPr/>
            </a:pPr>
            <a:r>
              <a:rPr lang="en-US" i="1" baseline="0" dirty="0" smtClean="0"/>
              <a:t>If asked: </a:t>
            </a:r>
          </a:p>
          <a:p>
            <a:pPr marL="363474" lvl="1" indent="-171450">
              <a:buFont typeface="Arial" panose="020B0604020202020204" pitchFamily="34" charset="0"/>
              <a:buChar char="•"/>
              <a:defRPr/>
            </a:pPr>
            <a:r>
              <a:rPr lang="en-US" i="1" baseline="0" dirty="0" smtClean="0"/>
              <a:t>SMART Specific, Measurable, Aligned, Resourced, </a:t>
            </a:r>
            <a:r>
              <a:rPr lang="en-US" i="1" baseline="0" dirty="0" err="1" smtClean="0"/>
              <a:t>Timebound</a:t>
            </a:r>
            <a:r>
              <a:rPr lang="en-US" i="1" baseline="0" dirty="0" smtClean="0"/>
              <a:t>.  </a:t>
            </a:r>
          </a:p>
          <a:p>
            <a:pPr marL="363474" lvl="1" indent="-171450">
              <a:buFont typeface="Arial" panose="020B0604020202020204" pitchFamily="34" charset="0"/>
              <a:buChar char="•"/>
              <a:defRPr/>
            </a:pPr>
            <a:r>
              <a:rPr lang="en-US" i="1" baseline="0" dirty="0" smtClean="0"/>
              <a:t>FAMIC:  Focused, Aligned, Mastery-building, Incremental, Controllable)</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24</a:t>
            </a:fld>
            <a:endParaRPr lang="en-US"/>
          </a:p>
        </p:txBody>
      </p:sp>
    </p:spTree>
    <p:extLst>
      <p:ext uri="{BB962C8B-B14F-4D97-AF65-F5344CB8AC3E}">
        <p14:creationId xmlns:p14="http://schemas.microsoft.com/office/powerpoint/2010/main" val="380784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baseline="0" dirty="0" smtClean="0"/>
              <a:t>We’re using the document Development Plan Template that you downloaded.</a:t>
            </a:r>
          </a:p>
          <a:p>
            <a:pPr marL="168998" indent="-168998">
              <a:buFont typeface="Arial" pitchFamily="34" charset="0"/>
              <a:buChar char="•"/>
            </a:pPr>
            <a:r>
              <a:rPr lang="en-US" b="1" baseline="0" dirty="0" smtClean="0"/>
              <a:t>Write your goal in the Development Plan Template.</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i="0" baseline="0" dirty="0" smtClean="0"/>
              <a:t>There is space to write in three development goals on this document. We’ll only work on one today. Best practice is not to carry more then 1-3 development goals at a time. This is give you opportunity to focus and not get pushed to burnout.</a:t>
            </a:r>
          </a:p>
          <a:p>
            <a:pPr marL="168998" indent="-16899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25</a:t>
            </a:fld>
            <a:endParaRPr lang="en-US" dirty="0"/>
          </a:p>
        </p:txBody>
      </p:sp>
    </p:spTree>
    <p:extLst>
      <p:ext uri="{BB962C8B-B14F-4D97-AF65-F5344CB8AC3E}">
        <p14:creationId xmlns:p14="http://schemas.microsoft.com/office/powerpoint/2010/main" val="208087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b="1" i="0" baseline="0" dirty="0" smtClean="0"/>
              <a:t>Write your goal into the Development Plan Template. If you’ve already chosen a goal, feel free to take </a:t>
            </a:r>
            <a:r>
              <a:rPr lang="en-US" b="1" baseline="0" dirty="0" smtClean="0"/>
              <a:t>a 5-minute break. </a:t>
            </a:r>
          </a:p>
          <a:p>
            <a:pPr marL="171450" indent="-171450">
              <a:buFont typeface="Arial" panose="020B0604020202020204" pitchFamily="34" charset="0"/>
              <a:buChar char="•"/>
              <a:defRPr/>
            </a:pPr>
            <a:r>
              <a:rPr lang="en-US" baseline="0" dirty="0" smtClean="0"/>
              <a:t>When we come back, we’ll write your plan! </a:t>
            </a:r>
            <a:endParaRPr lang="en-US" i="1" baseline="0" dirty="0" smtClean="0"/>
          </a:p>
          <a:p>
            <a:pPr marL="171450" indent="-171450">
              <a:buFont typeface="Arial" panose="020B0604020202020204" pitchFamily="34" charset="0"/>
              <a:buChar char="•"/>
              <a:defRPr/>
            </a:pPr>
            <a:endParaRPr lang="en-US" i="1" baseline="0" dirty="0" smtClean="0"/>
          </a:p>
          <a:p>
            <a:pPr marL="171450" indent="-171450">
              <a:buFont typeface="Arial" panose="020B0604020202020204" pitchFamily="34" charset="0"/>
              <a:buChar char="•"/>
              <a:defRPr/>
            </a:pPr>
            <a:r>
              <a:rPr lang="en-US" i="1" baseline="0" dirty="0" smtClean="0"/>
              <a:t>During break, go to the Learn layout in Adobe and add a note in each chat page “***How did we do”*** to set up the exercise at the end of class.</a:t>
            </a:r>
          </a:p>
          <a:p>
            <a:pPr marL="171450" indent="-171450">
              <a:buFont typeface="Arial" panose="020B0604020202020204" pitchFamily="34" charset="0"/>
              <a:buChar char="•"/>
              <a:defRPr/>
            </a:pPr>
            <a:endParaRPr lang="en-US" i="1" baseline="0" dirty="0" smtClean="0"/>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i="1" baseline="0" dirty="0" smtClean="0"/>
              <a:t>Watch for raised hands so you can proceed. After return from break continue with:</a:t>
            </a:r>
          </a:p>
          <a:p>
            <a:pPr marL="171450" indent="-171450">
              <a:buFont typeface="Arial" panose="020B0604020202020204" pitchFamily="34" charset="0"/>
              <a:buChar char="•"/>
              <a:defRPr/>
            </a:pPr>
            <a:r>
              <a:rPr lang="en-US" dirty="0" smtClean="0"/>
              <a:t>Do you have your practice goal in mind? I understand</a:t>
            </a:r>
            <a:r>
              <a:rPr lang="en-US" baseline="0" dirty="0" smtClean="0"/>
              <a:t> that you might revise it after you work through the prework documents. But do have at least one goal you can work with for the next section.</a:t>
            </a:r>
          </a:p>
          <a:p>
            <a:pPr marL="171450" indent="-171450">
              <a:buFont typeface="Arial" panose="020B0604020202020204" pitchFamily="34" charset="0"/>
              <a:buChar char="•"/>
              <a:defRPr/>
            </a:pPr>
            <a:r>
              <a:rPr lang="en-US" baseline="0" dirty="0" smtClean="0"/>
              <a:t>Let’s talk about the planning process next.</a:t>
            </a:r>
            <a:endParaRPr lang="en-US" dirty="0" smtClean="0"/>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endParaRPr lang="en-US" i="1" dirty="0" smtClean="0"/>
          </a:p>
          <a:p>
            <a:pPr marL="171450" indent="-171450">
              <a:buFont typeface="Arial" panose="020B0604020202020204" pitchFamily="34" charset="0"/>
              <a:buChar char="•"/>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26</a:t>
            </a:fld>
            <a:endParaRPr lang="en-US"/>
          </a:p>
        </p:txBody>
      </p:sp>
    </p:spTree>
    <p:extLst>
      <p:ext uri="{BB962C8B-B14F-4D97-AF65-F5344CB8AC3E}">
        <p14:creationId xmlns:p14="http://schemas.microsoft.com/office/powerpoint/2010/main" val="380784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dirty="0" smtClean="0"/>
              <a:t>Everybody’s development plan is going to be different.</a:t>
            </a:r>
          </a:p>
          <a:p>
            <a:pPr marL="171450" indent="-171450">
              <a:buFont typeface="Arial" panose="020B0604020202020204" pitchFamily="34" charset="0"/>
              <a:buChar char="•"/>
              <a:defRPr/>
            </a:pPr>
            <a:r>
              <a:rPr lang="en-US" dirty="0" smtClean="0"/>
              <a:t>The question is, does it work for </a:t>
            </a:r>
            <a:r>
              <a:rPr lang="en-US" u="sng" dirty="0" smtClean="0"/>
              <a:t>you</a:t>
            </a:r>
            <a:r>
              <a:rPr lang="en-US" dirty="0" smtClean="0"/>
              <a:t>?</a:t>
            </a:r>
          </a:p>
          <a:p>
            <a:pPr marL="171450" indent="-171450">
              <a:buFont typeface="Arial" panose="020B0604020202020204" pitchFamily="34" charset="0"/>
              <a:buChar char="•"/>
              <a:defRPr/>
            </a:pPr>
            <a:r>
              <a:rPr lang="en-US" b="1" dirty="0" smtClean="0"/>
              <a:t>Put a checkmark on the path that reflects your </a:t>
            </a:r>
            <a:r>
              <a:rPr lang="en-US" b="1" i="1" dirty="0" smtClean="0"/>
              <a:t>current</a:t>
            </a:r>
            <a:r>
              <a:rPr lang="en-US" b="1" dirty="0" smtClean="0"/>
              <a:t> development plan status.</a:t>
            </a:r>
          </a:p>
          <a:p>
            <a:pPr marL="171450" indent="-171450">
              <a:buFont typeface="Arial" panose="020B0604020202020204" pitchFamily="34" charset="0"/>
              <a:buChar char="•"/>
              <a:defRPr/>
            </a:pPr>
            <a:r>
              <a:rPr lang="en-US" b="1" dirty="0" smtClean="0"/>
              <a:t>Put a star</a:t>
            </a:r>
            <a:r>
              <a:rPr lang="en-US" b="1" baseline="0" dirty="0" smtClean="0"/>
              <a:t> on the path that you’d </a:t>
            </a:r>
            <a:r>
              <a:rPr lang="en-US" b="1" i="1" baseline="0" dirty="0" smtClean="0"/>
              <a:t>like</a:t>
            </a:r>
            <a:r>
              <a:rPr lang="en-US" b="1" baseline="0" dirty="0" smtClean="0"/>
              <a:t> to have as your plan.</a:t>
            </a:r>
          </a:p>
          <a:p>
            <a:pPr marL="0" marR="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i="1" dirty="0" smtClean="0"/>
              <a:t>Note to trainer: This slide is to help</a:t>
            </a:r>
            <a:r>
              <a:rPr lang="en-US" i="1" baseline="0" dirty="0" smtClean="0"/>
              <a:t> people think objectively about their plan (current state and future state) by thinking about it metaphorically</a:t>
            </a:r>
            <a:endParaRPr lang="en-US" i="1" dirty="0" smtClean="0"/>
          </a:p>
          <a:p>
            <a:pPr marL="171450" indent="-171450">
              <a:buFont typeface="Arial" panose="020B0604020202020204" pitchFamily="34" charset="0"/>
              <a:buChar char="•"/>
              <a:defRPr/>
            </a:pPr>
            <a:r>
              <a:rPr lang="en-US" b="0" baseline="0" dirty="0" smtClean="0"/>
              <a:t>You’ll notice that in some cases, other people see value in the type of plan you currently have. </a:t>
            </a:r>
          </a:p>
          <a:p>
            <a:pPr marL="171450" indent="-171450">
              <a:buFont typeface="Arial" panose="020B0604020202020204" pitchFamily="34" charset="0"/>
              <a:buChar char="•"/>
              <a:defRPr/>
            </a:pPr>
            <a:r>
              <a:rPr lang="en-US" b="0" baseline="0" dirty="0" smtClean="0"/>
              <a:t>If your star and checkmark are in the same picture, congratulations, that’s excellent alignment you already have. </a:t>
            </a:r>
          </a:p>
          <a:p>
            <a:pPr marL="171450" indent="-171450">
              <a:buFont typeface="Arial" panose="020B0604020202020204" pitchFamily="34" charset="0"/>
              <a:buChar char="•"/>
              <a:defRPr/>
            </a:pPr>
            <a:r>
              <a:rPr lang="en-US" b="0" baseline="0" dirty="0" smtClean="0"/>
              <a:t>If not, then consider the difference, think about what those particular pictures mean to you, what are you feeling you need to do. Keep that in mind as you work on creating a new development plan.</a:t>
            </a:r>
          </a:p>
          <a:p>
            <a:pPr marL="171450" indent="-171450">
              <a:buFont typeface="Arial" panose="020B0604020202020204" pitchFamily="34" charset="0"/>
              <a:buChar char="•"/>
              <a:defRPr/>
            </a:pPr>
            <a:r>
              <a:rPr lang="en-US" b="0" baseline="0" dirty="0" smtClean="0"/>
              <a:t>Just like the answers to the assessment documents, the plan should be personalized to </a:t>
            </a:r>
            <a:r>
              <a:rPr lang="en-US" u="sng" dirty="0" smtClean="0"/>
              <a:t>you</a:t>
            </a:r>
            <a:r>
              <a:rPr lang="en-US" u="none" dirty="0" smtClean="0"/>
              <a:t>.</a:t>
            </a:r>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27</a:t>
            </a:fld>
            <a:endParaRPr lang="en-US" dirty="0"/>
          </a:p>
        </p:txBody>
      </p:sp>
    </p:spTree>
    <p:extLst>
      <p:ext uri="{BB962C8B-B14F-4D97-AF65-F5344CB8AC3E}">
        <p14:creationId xmlns:p14="http://schemas.microsoft.com/office/powerpoint/2010/main" val="3103552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u="none" dirty="0" smtClean="0"/>
              <a:t>So let’s talk about </a:t>
            </a:r>
            <a:r>
              <a:rPr lang="en-US" u="none" strike="noStrike" dirty="0" smtClean="0"/>
              <a:t>how </a:t>
            </a:r>
            <a:r>
              <a:rPr lang="en-US" u="none" dirty="0" smtClean="0"/>
              <a:t>to make a development plan that works for you. </a:t>
            </a:r>
          </a:p>
          <a:p>
            <a:pPr marL="171450" indent="-171450">
              <a:buFont typeface="Arial" panose="020B0604020202020204" pitchFamily="34" charset="0"/>
              <a:buChar char="•"/>
              <a:defRPr/>
            </a:pPr>
            <a:r>
              <a:rPr lang="en-US" u="none" dirty="0" smtClean="0"/>
              <a:t>To do that, let’s first talk about a</a:t>
            </a:r>
            <a:r>
              <a:rPr lang="en-US" u="none" baseline="0" dirty="0" smtClean="0"/>
              <a:t> goal you already reached, and how you got there</a:t>
            </a:r>
            <a:r>
              <a:rPr lang="en-US" u="none" dirty="0" smtClean="0"/>
              <a:t>.</a:t>
            </a:r>
          </a:p>
          <a:p>
            <a:pPr marL="171450" indent="-171450">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28</a:t>
            </a:fld>
            <a:endParaRPr lang="en-US" dirty="0"/>
          </a:p>
        </p:txBody>
      </p:sp>
    </p:spTree>
    <p:extLst>
      <p:ext uri="{BB962C8B-B14F-4D97-AF65-F5344CB8AC3E}">
        <p14:creationId xmlns:p14="http://schemas.microsoft.com/office/powerpoint/2010/main" val="3103552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b="1" dirty="0" smtClean="0"/>
              <a:t>Think of something you’ve already learned in the past, and are now really good at</a:t>
            </a:r>
            <a:r>
              <a:rPr lang="en-US" dirty="0" smtClean="0"/>
              <a:t>.</a:t>
            </a:r>
            <a:r>
              <a:rPr lang="en-US" baseline="0" dirty="0" smtClean="0"/>
              <a:t> For example: </a:t>
            </a:r>
            <a:r>
              <a:rPr lang="en-US" dirty="0" smtClean="0"/>
              <a:t>your favorite sport, your project management skills, setting up computer hardware,</a:t>
            </a:r>
            <a:r>
              <a:rPr lang="en-US" baseline="0" dirty="0" smtClean="0"/>
              <a:t> raising children, one of the items on the screen, or anything else that you feel you are already good at doing.</a:t>
            </a:r>
            <a:endParaRPr lang="en-US"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1" dirty="0" smtClean="0"/>
              <a:t>Raise your hand once you have it in mind</a:t>
            </a:r>
            <a:r>
              <a:rPr lang="en-US" dirty="0" smtClean="0"/>
              <a:t>.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1" dirty="0" smtClean="0"/>
              <a:t>Monitor raised hands.</a:t>
            </a:r>
          </a:p>
          <a:p>
            <a:pPr marL="171450" indent="-171450">
              <a:buFont typeface="Arial" panose="020B0604020202020204" pitchFamily="34" charset="0"/>
              <a:buChar char="•"/>
              <a:defRPr/>
            </a:pPr>
            <a:r>
              <a:rPr lang="en-US" dirty="0" smtClean="0"/>
              <a:t>Super.</a:t>
            </a:r>
            <a:r>
              <a:rPr lang="en-US" baseline="0" dirty="0" smtClean="0"/>
              <a:t> Most of you have in mind something you’re good at. Keep that in mind for the next question I’m going to ask.</a:t>
            </a:r>
          </a:p>
          <a:p>
            <a:endParaRPr lang="en-US"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a:p>
        </p:txBody>
      </p:sp>
    </p:spTree>
    <p:extLst>
      <p:ext uri="{BB962C8B-B14F-4D97-AF65-F5344CB8AC3E}">
        <p14:creationId xmlns:p14="http://schemas.microsoft.com/office/powerpoint/2010/main" val="297977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E09C2FF-1829-437B-ADC4-BF3D067B6A89}" type="slidenum">
              <a:rPr lang="en-US" altLang="en-US" sz="1000">
                <a:latin typeface="Calibri" pitchFamily="34" charset="0"/>
              </a:rPr>
              <a:pPr algn="l" eaLnBrk="1" hangingPunct="1">
                <a:defRPr/>
              </a:pPr>
              <a:t>3</a:t>
            </a:fld>
            <a:endParaRPr lang="en-US" altLang="en-US" sz="1000" dirty="0">
              <a:latin typeface="Calibri" pitchFamily="34" charset="0"/>
            </a:endParaRPr>
          </a:p>
        </p:txBody>
      </p:sp>
      <p:sp>
        <p:nvSpPr>
          <p:cNvPr id="92163" name="Rectangle 2"/>
          <p:cNvSpPr>
            <a:spLocks noGrp="1" noRot="1" noChangeAspect="1" noChangeArrowheads="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 </a:t>
            </a:r>
          </a:p>
          <a:p>
            <a:pPr marL="171450" indent="-171450">
              <a:buFont typeface="Arial" pitchFamily="34" charset="0"/>
              <a:buChar char="•"/>
              <a:defRPr/>
            </a:pPr>
            <a:r>
              <a:rPr lang="en-US" dirty="0" smtClean="0"/>
              <a:t>My name is _____________and I will be your facilitator for this session. I am a member of Leadership &amp; Employee Development and I am based out of ___________. </a:t>
            </a:r>
          </a:p>
          <a:p>
            <a:pPr marL="171450" indent="-171450">
              <a:buFont typeface="Arial" pitchFamily="34" charset="0"/>
              <a:buChar char="•"/>
              <a:defRPr/>
            </a:pPr>
            <a:r>
              <a:rPr lang="en-US" dirty="0" smtClean="0"/>
              <a:t>I am delighted to have my colleague ________________ assisting me with today’s webinar as our Producer.   _____ is a ______________ on our team &amp; ____ is based out of ______________. </a:t>
            </a:r>
          </a:p>
          <a:p>
            <a:pPr marL="171450" indent="-171450">
              <a:buFont typeface="Arial" pitchFamily="34" charset="0"/>
              <a:buChar char="•"/>
              <a:defRPr/>
            </a:pPr>
            <a:r>
              <a:rPr lang="en-US" dirty="0" smtClean="0"/>
              <a:t>________ is going to be working behind the scenes to answer your questions and to ensure this session runs smoothly. _____, would you like to introduce yourself and your role? </a:t>
            </a:r>
          </a:p>
          <a:p>
            <a:pPr marL="171450" indent="-171450">
              <a:buFont typeface="Arial" pitchFamily="34" charset="0"/>
              <a:buChar char="•"/>
              <a:defRPr/>
            </a:pPr>
            <a:r>
              <a:rPr lang="en-US" i="1" dirty="0" smtClean="0"/>
              <a:t>Producer introduces him/herself and tells the group about their role.</a:t>
            </a:r>
          </a:p>
          <a:p>
            <a:pPr marL="171450" indent="-171450">
              <a:buFont typeface="Arial" pitchFamily="34" charset="0"/>
              <a:buChar char="•"/>
              <a:defRPr/>
            </a:pPr>
            <a:r>
              <a:rPr lang="en-US" i="1" dirty="0" smtClean="0"/>
              <a:t>Reinforce the use of the chat pod to ask the producer</a:t>
            </a:r>
            <a:r>
              <a:rPr lang="en-US" i="1" baseline="0" dirty="0" smtClean="0"/>
              <a:t> </a:t>
            </a:r>
            <a:r>
              <a:rPr lang="en-US" i="1" dirty="0" smtClean="0"/>
              <a:t>questions. </a:t>
            </a:r>
            <a:endParaRPr lang="en-US" i="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E09C2FF-1829-437B-ADC4-BF3D067B6A89}" type="slidenum">
              <a:rPr lang="en-US" altLang="en-US" sz="1000">
                <a:latin typeface="Calibri" pitchFamily="34" charset="0"/>
              </a:rPr>
              <a:pPr algn="l" eaLnBrk="1" hangingPunct="1">
                <a:defRPr/>
              </a:pPr>
              <a:t>30</a:t>
            </a:fld>
            <a:endParaRPr lang="en-US" altLang="en-US" sz="1000" dirty="0">
              <a:latin typeface="Calibri" pitchFamily="34" charset="0"/>
            </a:endParaRPr>
          </a:p>
        </p:txBody>
      </p:sp>
      <p:sp>
        <p:nvSpPr>
          <p:cNvPr id="92163" name="Rectangle 2"/>
          <p:cNvSpPr>
            <a:spLocks noGrp="1" noRot="1" noChangeAspect="1" noChangeArrowheads="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a:t>
            </a:r>
            <a:r>
              <a:rPr lang="en-US" b="1" dirty="0"/>
              <a:t>Notes: </a:t>
            </a:r>
            <a:endParaRPr lang="en-US" b="1" dirty="0" smtClean="0"/>
          </a:p>
          <a:p>
            <a:pPr marL="171450" indent="-171450">
              <a:buFont typeface="Arial" panose="020B0604020202020204" pitchFamily="34" charset="0"/>
              <a:buChar char="•"/>
            </a:pPr>
            <a:r>
              <a:rPr lang="en-US" dirty="0" smtClean="0"/>
              <a:t>Thinking about the skill you are already good at,</a:t>
            </a:r>
            <a:r>
              <a:rPr lang="en-US" baseline="0" dirty="0" smtClean="0"/>
              <a:t> I want you to </a:t>
            </a:r>
            <a:r>
              <a:rPr lang="en-US" b="0" baseline="0" dirty="0" smtClean="0"/>
              <a:t>think about </a:t>
            </a:r>
            <a:r>
              <a:rPr lang="en-US" b="0" u="none" baseline="0" dirty="0" smtClean="0"/>
              <a:t>what </a:t>
            </a:r>
            <a:r>
              <a:rPr lang="en-US" b="0" baseline="0" dirty="0" smtClean="0"/>
              <a:t>you did to learn how to do it so well.</a:t>
            </a:r>
          </a:p>
          <a:p>
            <a:pPr marL="171450" indent="-171450">
              <a:buFont typeface="Arial" panose="020B0604020202020204" pitchFamily="34" charset="0"/>
              <a:buChar char="•"/>
            </a:pPr>
            <a:r>
              <a:rPr lang="en-US" b="0" baseline="0" dirty="0" smtClean="0"/>
              <a:t>Write them on the screen.</a:t>
            </a:r>
          </a:p>
          <a:p>
            <a:pPr marL="171450" indent="-171450">
              <a:buFont typeface="Arial" panose="020B0604020202020204" pitchFamily="34" charset="0"/>
              <a:buChar char="•"/>
            </a:pPr>
            <a:r>
              <a:rPr lang="en-US" b="0" i="1" baseline="0" dirty="0" smtClean="0"/>
              <a:t>Read some of the comments as they appear</a:t>
            </a:r>
          </a:p>
          <a:p>
            <a:pPr marL="171450" indent="-171450">
              <a:buFont typeface="Arial" panose="020B0604020202020204" pitchFamily="34" charset="0"/>
              <a:buChar char="•"/>
            </a:pPr>
            <a:r>
              <a:rPr lang="en-US" b="0" i="0" baseline="0" dirty="0" smtClean="0"/>
              <a:t>Have a look at some of the things other people did to reach their goal. We’re going to think about categorizing these and then using the categories to create our new goal plans.</a:t>
            </a:r>
          </a:p>
          <a:p>
            <a:pPr marL="0" indent="0">
              <a:buFont typeface="Arial" panose="020B0604020202020204" pitchFamily="34" charset="0"/>
              <a:buNone/>
            </a:pPr>
            <a:endParaRPr lang="en-US" b="0" i="0" baseline="0" dirty="0" smtClean="0"/>
          </a:p>
          <a:p>
            <a:pPr>
              <a:defRPr/>
            </a:pPr>
            <a:endParaRPr lang="en-US" b="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dirty="0" smtClean="0"/>
              <a:t>Here’s what</a:t>
            </a:r>
            <a:r>
              <a:rPr lang="en-US" baseline="0" dirty="0" smtClean="0"/>
              <a:t> we saw</a:t>
            </a:r>
          </a:p>
          <a:p>
            <a:pPr marL="361022" lvl="1" indent="-168998">
              <a:buFont typeface="Arial" pitchFamily="34" charset="0"/>
              <a:buChar char="•"/>
            </a:pPr>
            <a:r>
              <a:rPr lang="en-US" baseline="0" dirty="0" smtClean="0"/>
              <a:t>A lot of practice, trial and error, and hands-on effort. That goes into the first category, Experiences.</a:t>
            </a:r>
          </a:p>
          <a:p>
            <a:pPr marL="361022" lvl="1" indent="-168998">
              <a:buFont typeface="Arial" pitchFamily="34" charset="0"/>
              <a:buChar char="•"/>
            </a:pPr>
            <a:r>
              <a:rPr lang="en-US" baseline="0" dirty="0" smtClean="0"/>
              <a:t>Some people mentioned having a mentor or a support person. That goes into the next category, Experts.</a:t>
            </a:r>
          </a:p>
          <a:p>
            <a:pPr marL="361022" lvl="1" indent="-168998">
              <a:buFont typeface="Arial" pitchFamily="34" charset="0"/>
              <a:buChar char="•"/>
            </a:pPr>
            <a:r>
              <a:rPr lang="en-US" baseline="0" dirty="0" smtClean="0"/>
              <a:t>And some people mentioned taking classes. That goes into the category called Education.</a:t>
            </a:r>
          </a:p>
          <a:p>
            <a:pPr marL="168998" indent="-168998">
              <a:buFont typeface="Arial" pitchFamily="34" charset="0"/>
              <a:buChar char="•"/>
            </a:pPr>
            <a:r>
              <a:rPr lang="en-US" dirty="0" smtClean="0"/>
              <a:t>Those </a:t>
            </a:r>
            <a:r>
              <a:rPr lang="en-US" baseline="0" dirty="0" smtClean="0"/>
              <a:t>percentages you see at the bottom </a:t>
            </a:r>
            <a:r>
              <a:rPr lang="en-US" dirty="0" smtClean="0"/>
              <a:t>are </a:t>
            </a:r>
            <a:r>
              <a:rPr lang="en-US" u="sng" dirty="0" smtClean="0"/>
              <a:t>general guidelines</a:t>
            </a:r>
            <a:r>
              <a:rPr lang="en-US" dirty="0" smtClean="0"/>
              <a:t>, not absolute percentages.</a:t>
            </a:r>
            <a:r>
              <a:rPr lang="en-US" baseline="0" dirty="0" smtClean="0"/>
              <a:t> These are the numbers that research has shown will help you develop your skills most efficiently and effectively.</a:t>
            </a:r>
          </a:p>
          <a:p>
            <a:pPr marL="168998" indent="-168998">
              <a:buFont typeface="Arial" pitchFamily="34" charset="0"/>
              <a:buChar char="•"/>
            </a:pPr>
            <a:endParaRPr lang="en-US" baseline="0" dirty="0" smtClean="0"/>
          </a:p>
          <a:p>
            <a:pPr marL="168998" indent="-168998">
              <a:buFont typeface="Arial" pitchFamily="34" charset="0"/>
              <a:buChar char="•"/>
            </a:pPr>
            <a:r>
              <a:rPr lang="en-US" baseline="0" dirty="0" smtClean="0"/>
              <a:t>Thinking back to your area of expertise that you were writing about. Think about what you did and these categories. You probably got good at it through a lot more ‘doing it’ than ‘learning about it.’ Maybe you had some guidance from someone who already had the skill, or someone who believed in you and encouraged you.</a:t>
            </a:r>
          </a:p>
          <a:p>
            <a:pPr marL="168998" indent="-168998">
              <a:buFont typeface="Arial" pitchFamily="34" charset="0"/>
              <a:buChar char="•"/>
            </a:pPr>
            <a:endParaRPr lang="en-US" baseline="0" dirty="0" smtClean="0"/>
          </a:p>
          <a:p>
            <a:pPr marL="168998" indent="-168998">
              <a:buFont typeface="Arial" pitchFamily="34" charset="0"/>
              <a:buChar char="•"/>
            </a:pPr>
            <a:r>
              <a:rPr lang="en-US" baseline="0" dirty="0" smtClean="0"/>
              <a:t>What’s important here is to recognize that most of your development plan opportunities should focus on </a:t>
            </a:r>
            <a:r>
              <a:rPr lang="en-US" u="sng" baseline="0" dirty="0" smtClean="0"/>
              <a:t>experiences</a:t>
            </a:r>
            <a:r>
              <a:rPr lang="en-US" baseline="0" dirty="0" smtClean="0"/>
              <a:t>. </a:t>
            </a:r>
          </a:p>
          <a:p>
            <a:pPr marL="168998" indent="-168998">
              <a:buFont typeface="Arial" pitchFamily="34" charset="0"/>
              <a:buChar char="•"/>
            </a:pPr>
            <a:r>
              <a:rPr lang="en-US" baseline="0" dirty="0" smtClean="0"/>
              <a:t>Also know that you need to get </a:t>
            </a:r>
            <a:r>
              <a:rPr lang="en-US" u="none" baseline="0" dirty="0" smtClean="0"/>
              <a:t>connected with </a:t>
            </a:r>
            <a:r>
              <a:rPr lang="en-US" baseline="0" dirty="0" smtClean="0"/>
              <a:t>the right </a:t>
            </a:r>
            <a:r>
              <a:rPr lang="en-US" i="0" u="sng" baseline="0" dirty="0" smtClean="0"/>
              <a:t>experts</a:t>
            </a:r>
            <a:r>
              <a:rPr lang="en-US" i="0" u="none" baseline="0" dirty="0" smtClean="0"/>
              <a:t> - </a:t>
            </a:r>
            <a:r>
              <a:rPr lang="en-US" baseline="0" dirty="0" smtClean="0"/>
              <a:t>coaches, mentors, experts, and building a good relationship with your manager.</a:t>
            </a:r>
          </a:p>
          <a:p>
            <a:pPr marL="168998" indent="-168998">
              <a:buFont typeface="Arial" pitchFamily="34" charset="0"/>
              <a:buChar char="•"/>
            </a:pPr>
            <a:r>
              <a:rPr lang="en-US" baseline="0" dirty="0" smtClean="0"/>
              <a:t>Less but never least, to ensure you’re on track to being accurate and sometimes for getting credentials you need, it’s important to have some foundational </a:t>
            </a:r>
            <a:r>
              <a:rPr lang="en-US" u="sng" baseline="0" dirty="0" smtClean="0"/>
              <a:t>education</a:t>
            </a:r>
            <a:r>
              <a:rPr lang="en-US" baseline="0" dirty="0" smtClean="0"/>
              <a:t>. </a:t>
            </a:r>
          </a:p>
          <a:p>
            <a:pPr marL="168998" indent="-168998">
              <a:buFont typeface="Arial" pitchFamily="34" charset="0"/>
              <a:buChar char="•"/>
            </a:pPr>
            <a:endParaRPr lang="en-US" baseline="0" dirty="0" smtClean="0"/>
          </a:p>
          <a:p>
            <a:pPr marL="168998" indent="-168998">
              <a:buFont typeface="Arial" pitchFamily="34" charset="0"/>
              <a:buChar char="•"/>
            </a:pPr>
            <a:r>
              <a:rPr lang="en-US" baseline="0" dirty="0" smtClean="0"/>
              <a:t>In a moment, you’ll begin writing a development plans that include all three areas in support of your overall goal. </a:t>
            </a:r>
          </a:p>
          <a:p>
            <a:pPr marL="168998" marR="0" indent="-168998" algn="l" defTabSz="914400" rtl="0" eaLnBrk="1" fontAlgn="auto" latinLnBrk="0" hangingPunct="1">
              <a:lnSpc>
                <a:spcPct val="100000"/>
              </a:lnSpc>
              <a:spcBef>
                <a:spcPts val="600"/>
              </a:spcBef>
              <a:spcAft>
                <a:spcPts val="0"/>
              </a:spcAft>
              <a:buClrTx/>
              <a:buSzPct val="25000"/>
              <a:buFont typeface="Arial" pitchFamily="34" charset="0"/>
              <a:buChar char="•"/>
              <a:tabLst/>
              <a:defRPr/>
            </a:pPr>
            <a:r>
              <a:rPr lang="en-US" baseline="0" dirty="0" smtClean="0"/>
              <a:t>What questions do you have?</a:t>
            </a:r>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31</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dirty="0" smtClean="0"/>
              <a:t>Keeping your goal in mind, on</a:t>
            </a:r>
            <a:r>
              <a:rPr lang="en-US" baseline="0" dirty="0" smtClean="0"/>
              <a:t> the screen, type some examples of </a:t>
            </a:r>
            <a:r>
              <a:rPr lang="en-US" u="sng" baseline="0" dirty="0" smtClean="0"/>
              <a:t>Experiences</a:t>
            </a:r>
            <a:r>
              <a:rPr lang="en-US" u="none" baseline="0" dirty="0" smtClean="0"/>
              <a:t> that you could pursue. You’re looking for hands on work, projects, and various other experiences that align with aspects of your goal</a:t>
            </a:r>
          </a:p>
          <a:p>
            <a:pPr marL="168998" marR="0" lvl="0" indent="-168998" algn="l" defTabSz="914400" rtl="0" eaLnBrk="1" fontAlgn="auto" latinLnBrk="0" hangingPunct="1">
              <a:lnSpc>
                <a:spcPct val="100000"/>
              </a:lnSpc>
              <a:spcBef>
                <a:spcPts val="600"/>
              </a:spcBef>
              <a:spcAft>
                <a:spcPts val="0"/>
              </a:spcAft>
              <a:buClrTx/>
              <a:buSzPct val="25000"/>
              <a:buFont typeface="Arial" pitchFamily="34" charset="0"/>
              <a:buChar char="•"/>
              <a:tabLst/>
              <a:defRPr/>
            </a:pPr>
            <a:r>
              <a:rPr lang="en-US" i="0" baseline="0" dirty="0" smtClean="0"/>
              <a:t>In the downloads, there is a document called “Development Opportunities” with a list of experiences you could pursue. If you want some ideas, open that list and look through it. Choose some from that list.</a:t>
            </a:r>
          </a:p>
          <a:p>
            <a:pPr marL="168998" indent="-168998">
              <a:buFont typeface="Arial" pitchFamily="34" charset="0"/>
              <a:buChar char="•"/>
            </a:pPr>
            <a:r>
              <a:rPr lang="en-US" i="1" baseline="0" dirty="0" smtClean="0"/>
              <a:t>Debrief by reading some. Add ideas, verbally, related to goals of theirs that you saw on previous slide</a:t>
            </a:r>
          </a:p>
          <a:p>
            <a:pPr marL="168998" indent="-168998">
              <a:buFont typeface="Arial" pitchFamily="34" charset="0"/>
              <a:buChar char="•"/>
            </a:pPr>
            <a:r>
              <a:rPr lang="en-US" i="1" baseline="0" dirty="0" smtClean="0"/>
              <a:t>Depending on the types of comments you are getting you can summarize and close this section with a quote .</a:t>
            </a:r>
          </a:p>
          <a:p>
            <a:pPr marL="626094" lvl="1" indent="-168998">
              <a:buFont typeface="Arial" pitchFamily="34" charset="0"/>
              <a:buChar char="•"/>
            </a:pPr>
            <a:r>
              <a:rPr lang="en-US" i="1" baseline="0" dirty="0" smtClean="0"/>
              <a:t>Motivational speaker Zig </a:t>
            </a:r>
            <a:r>
              <a:rPr lang="en-US" i="1" baseline="0" dirty="0" err="1" smtClean="0"/>
              <a:t>Ziglar</a:t>
            </a:r>
            <a:r>
              <a:rPr lang="en-US" i="1" baseline="0" dirty="0" smtClean="0"/>
              <a:t> “</a:t>
            </a:r>
            <a:r>
              <a:rPr lang="en-US" sz="1200" b="0" i="1" kern="1200" dirty="0" smtClean="0">
                <a:solidFill>
                  <a:schemeClr val="tx1"/>
                </a:solidFill>
                <a:effectLst/>
                <a:latin typeface="Calibri" pitchFamily="34" charset="0"/>
                <a:ea typeface="+mn-ea"/>
                <a:cs typeface="+mn-cs"/>
              </a:rPr>
              <a:t>It’s not how far you fall, but how high you bounce that counts.” </a:t>
            </a:r>
          </a:p>
          <a:p>
            <a:pPr marL="626094" lvl="1" indent="-168998">
              <a:buFont typeface="Arial" pitchFamily="34" charset="0"/>
              <a:buChar char="•"/>
            </a:pPr>
            <a:r>
              <a:rPr lang="en-US" sz="1200" b="0" i="1" kern="1200" dirty="0" smtClean="0">
                <a:solidFill>
                  <a:schemeClr val="tx1"/>
                </a:solidFill>
                <a:effectLst/>
                <a:latin typeface="Calibri" pitchFamily="34" charset="0"/>
                <a:ea typeface="+mn-ea"/>
                <a:cs typeface="+mn-cs"/>
              </a:rPr>
              <a:t>Renown leader Mahatma Gandhi</a:t>
            </a:r>
            <a:r>
              <a:rPr lang="en-US" sz="1200" b="0" i="1" kern="1200" baseline="0" dirty="0" smtClean="0">
                <a:solidFill>
                  <a:schemeClr val="tx1"/>
                </a:solidFill>
                <a:effectLst/>
                <a:latin typeface="Calibri" pitchFamily="34" charset="0"/>
                <a:ea typeface="+mn-ea"/>
                <a:cs typeface="+mn-cs"/>
              </a:rPr>
              <a:t>  “There would be nothing to frighten you if you refused to be afraid.”</a:t>
            </a:r>
          </a:p>
          <a:p>
            <a:pPr marL="168998" lvl="0" indent="-168998">
              <a:buFont typeface="Arial" pitchFamily="34" charset="0"/>
              <a:buChar char="•"/>
            </a:pPr>
            <a:r>
              <a:rPr lang="en-US" i="0" baseline="0" dirty="0" smtClean="0"/>
              <a:t>You have many excellent examples here. Let’s prepare to make use of them.</a:t>
            </a:r>
          </a:p>
          <a:p>
            <a:pPr marL="168998" lvl="0" indent="-168998">
              <a:buFont typeface="Arial" pitchFamily="34" charset="0"/>
              <a:buChar char="•"/>
            </a:pPr>
            <a:r>
              <a:rPr lang="en-US" b="1" i="0" baseline="0" dirty="0" smtClean="0"/>
              <a:t>In your Development Plan template, write 3-4 specific </a:t>
            </a:r>
            <a:r>
              <a:rPr lang="en-US" b="1" i="0" u="sng" baseline="0" dirty="0" smtClean="0"/>
              <a:t>Experiences</a:t>
            </a:r>
            <a:r>
              <a:rPr lang="en-US" b="1" i="0" baseline="0" dirty="0" smtClean="0"/>
              <a:t> that would move you towards your goal.</a:t>
            </a:r>
          </a:p>
          <a:p>
            <a:pPr marL="168998" lvl="0" indent="-168998">
              <a:buFont typeface="Arial" pitchFamily="34" charset="0"/>
              <a:buChar char="•"/>
            </a:pPr>
            <a:r>
              <a:rPr lang="en-US" i="0" baseline="0" dirty="0" smtClean="0"/>
              <a:t>You can list Experiences you came up with, use the ideas you see written here on the screen, or try some from the Development Opportunities document</a:t>
            </a:r>
          </a:p>
          <a:p>
            <a:pPr marL="168998" lvl="0" indent="-168998">
              <a:buFont typeface="Arial" pitchFamily="34" charset="0"/>
              <a:buChar char="•"/>
            </a:pPr>
            <a:r>
              <a:rPr lang="en-US" i="0" baseline="0" dirty="0" smtClean="0"/>
              <a:t>Raise your hand when ready to move to the next item.</a:t>
            </a:r>
            <a:endParaRPr lang="en-US" i="1" baseline="0" dirty="0" smtClean="0"/>
          </a:p>
          <a:p>
            <a:pPr marL="168998" lvl="0" indent="-168998">
              <a:buFont typeface="Arial" pitchFamily="34" charset="0"/>
              <a:buChar char="•"/>
            </a:pPr>
            <a:r>
              <a:rPr lang="en-US" i="1" baseline="0" dirty="0" smtClean="0"/>
              <a:t>Monitor hands raised, move to next slide.</a:t>
            </a:r>
          </a:p>
          <a:p>
            <a:pPr marL="168998" lvl="0" indent="-168998">
              <a:buFont typeface="Arial" pitchFamily="34" charset="0"/>
              <a:buChar char="•"/>
            </a:pPr>
            <a:r>
              <a:rPr lang="en-US" i="0" baseline="0" dirty="0" smtClean="0"/>
              <a:t>Remember, you want 70% of your development plan to be actual experiences that support your progress toward your goal</a:t>
            </a:r>
          </a:p>
          <a:p>
            <a:pPr marL="0" lvl="0" indent="0">
              <a:buFont typeface="Arial" pitchFamily="34" charset="0"/>
              <a:buNone/>
            </a:pPr>
            <a:endParaRPr lang="en-US" i="1"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32</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baseline="0" dirty="0" smtClean="0"/>
              <a:t>Next up is experts. You’ll want about 20% of your development plan to include time with Experts.</a:t>
            </a:r>
          </a:p>
          <a:p>
            <a:pPr marL="168998" indent="-168998">
              <a:buFont typeface="Arial" pitchFamily="34" charset="0"/>
              <a:buChar char="•"/>
            </a:pPr>
            <a:r>
              <a:rPr lang="en-US" baseline="0" dirty="0" smtClean="0"/>
              <a:t>So to get access to them, we need to find them. Where are these Experts spending their time now? </a:t>
            </a:r>
            <a:r>
              <a:rPr lang="en-US" b="1" baseline="0" dirty="0" smtClean="0"/>
              <a:t>Ch</a:t>
            </a:r>
            <a:r>
              <a:rPr lang="en-US" b="1" i="0" baseline="0" dirty="0" smtClean="0"/>
              <a:t>eckmark an item that your target Expert might do. Or write a new idea on the screen.</a:t>
            </a:r>
          </a:p>
          <a:p>
            <a:pPr marL="168998" indent="-168998">
              <a:buFont typeface="Arial" pitchFamily="34" charset="0"/>
              <a:buChar char="•"/>
            </a:pPr>
            <a:r>
              <a:rPr lang="en-US" i="1" baseline="0" dirty="0" smtClean="0"/>
              <a:t>Read some. </a:t>
            </a:r>
          </a:p>
          <a:p>
            <a:pPr marL="168998" indent="-168998">
              <a:buFont typeface="Arial" pitchFamily="34" charset="0"/>
              <a:buChar char="•"/>
            </a:pPr>
            <a:r>
              <a:rPr lang="en-US" b="0" i="0" baseline="0" dirty="0" smtClean="0"/>
              <a:t>So on the next slide we’ll turn the attention back to you. If this is what the Experts are doing, what does that mean for you? </a:t>
            </a:r>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33</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b="0" i="0" baseline="0" dirty="0" smtClean="0"/>
              <a:t>So you know what the Experts are doing. So what does that mean for you? How can you get time with Experts?</a:t>
            </a:r>
          </a:p>
          <a:p>
            <a:pPr marL="168998" indent="-168998">
              <a:buFont typeface="Arial" pitchFamily="34" charset="0"/>
              <a:buChar char="•"/>
            </a:pPr>
            <a:r>
              <a:rPr lang="en-US" b="1" i="0" baseline="0" dirty="0" smtClean="0"/>
              <a:t>Write your ideas on the screen.</a:t>
            </a:r>
          </a:p>
          <a:p>
            <a:pPr marL="168998" indent="-168998">
              <a:buFont typeface="Arial" pitchFamily="34" charset="0"/>
              <a:buChar char="•"/>
            </a:pPr>
            <a:r>
              <a:rPr lang="en-US" b="0" i="1" baseline="0" dirty="0" smtClean="0"/>
              <a:t>The goal is to elicit comments like ‘join a professional group’, ‘ask for feedback,’ ‘offer to offset their workload’, ‘become a member of X’, ‘go out for drinks with the other people in Y </a:t>
            </a:r>
            <a:r>
              <a:rPr lang="en-US" b="0" i="1" baseline="0" dirty="0" err="1" smtClean="0"/>
              <a:t>dept</a:t>
            </a:r>
            <a:r>
              <a:rPr lang="en-US" b="0" i="1" baseline="0" dirty="0" smtClean="0"/>
              <a:t>’, ‘do a project with Z’, or even ‘ask for informational interviews’</a:t>
            </a:r>
            <a:endParaRPr lang="en-US" b="1" i="0" baseline="0" dirty="0" smtClean="0"/>
          </a:p>
          <a:p>
            <a:pPr marL="168998" marR="0" indent="-168998" algn="l" defTabSz="914400" rtl="0" eaLnBrk="1" fontAlgn="auto" latinLnBrk="0" hangingPunct="1">
              <a:lnSpc>
                <a:spcPct val="100000"/>
              </a:lnSpc>
              <a:spcBef>
                <a:spcPts val="600"/>
              </a:spcBef>
              <a:spcAft>
                <a:spcPts val="0"/>
              </a:spcAft>
              <a:buClrTx/>
              <a:buSzPct val="25000"/>
              <a:buFont typeface="Arial" pitchFamily="34" charset="0"/>
              <a:buChar char="•"/>
              <a:tabLst/>
              <a:defRPr/>
            </a:pPr>
            <a:r>
              <a:rPr lang="en-US" b="0" i="1" baseline="0" dirty="0" smtClean="0"/>
              <a:t>Debrief, respond to the comments. </a:t>
            </a:r>
          </a:p>
          <a:p>
            <a:pPr marL="168998" indent="-168998">
              <a:buFont typeface="Arial" pitchFamily="34" charset="0"/>
              <a:buChar char="•"/>
            </a:pPr>
            <a:r>
              <a:rPr lang="en-US" b="1" i="0" baseline="0" dirty="0" smtClean="0"/>
              <a:t>Now, in your guide, write down two specific ways you can connect with </a:t>
            </a:r>
            <a:r>
              <a:rPr lang="en-US" b="1" i="0" u="sng" baseline="0" dirty="0" smtClean="0"/>
              <a:t>Experts</a:t>
            </a:r>
            <a:r>
              <a:rPr lang="en-US" b="1" i="0" baseline="0" dirty="0" smtClean="0"/>
              <a:t>.</a:t>
            </a:r>
          </a:p>
          <a:p>
            <a:pPr marL="168998" lvl="0" indent="-168998">
              <a:buFont typeface="Arial" pitchFamily="34" charset="0"/>
              <a:buChar char="•"/>
            </a:pPr>
            <a:r>
              <a:rPr lang="en-US" i="0" baseline="0" dirty="0" smtClean="0"/>
              <a:t>You can list ideas you came up with, or use ideas others wrote here on the screen, or something new</a:t>
            </a:r>
          </a:p>
          <a:p>
            <a:pPr marL="168998" lvl="0" indent="-168998">
              <a:buFont typeface="Arial" pitchFamily="34" charset="0"/>
              <a:buChar char="•"/>
            </a:pPr>
            <a:r>
              <a:rPr lang="en-US" i="0" baseline="0" dirty="0" smtClean="0"/>
              <a:t>Raise your hand when ready to move to the next item.</a:t>
            </a:r>
            <a:endParaRPr lang="en-US" i="1" baseline="0" dirty="0" smtClean="0"/>
          </a:p>
          <a:p>
            <a:pPr marL="168998" lvl="0" indent="-168998">
              <a:buFont typeface="Arial" pitchFamily="34" charset="0"/>
              <a:buChar char="•"/>
            </a:pPr>
            <a:r>
              <a:rPr lang="en-US" i="1" baseline="0" dirty="0" smtClean="0"/>
              <a:t>Monitor hands raised, move to next slide.</a:t>
            </a:r>
          </a:p>
          <a:p>
            <a:pPr marL="168998" lvl="0" indent="-168998">
              <a:buFont typeface="Arial" pitchFamily="34" charset="0"/>
              <a:buChar char="•"/>
            </a:pPr>
            <a:r>
              <a:rPr lang="en-US" i="0" baseline="0" dirty="0" smtClean="0"/>
              <a:t>Remember, you want 20% of your development plan to be actual time with Experts to support your progress toward your goal</a:t>
            </a:r>
          </a:p>
          <a:p>
            <a:pPr marL="168998" indent="-168998">
              <a:buFont typeface="Arial" pitchFamily="34" charset="0"/>
              <a:buChar char="•"/>
            </a:pPr>
            <a:endParaRPr lang="en-US" i="1" dirty="0" smtClean="0"/>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34</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0" baseline="0" dirty="0" smtClean="0"/>
              <a:t>I’m guessing you already know what Education means. So I’ll recap only a little bit. This is the formal classroom learning, or training. Perhaps getting a degree or certificate.</a:t>
            </a:r>
          </a:p>
          <a:p>
            <a:pPr marL="168998" indent="-168998">
              <a:buFont typeface="Arial" pitchFamily="34" charset="0"/>
              <a:buChar char="•"/>
            </a:pPr>
            <a:r>
              <a:rPr lang="en-US" b="0" i="0" baseline="0" dirty="0" smtClean="0"/>
              <a:t>What I don’t know, is if you’re aware of some of the Education options you have available to you at </a:t>
            </a:r>
            <a:r>
              <a:rPr lang="en-US" b="0" i="0" baseline="0" dirty="0" smtClean="0"/>
              <a:t>[company name].</a:t>
            </a:r>
            <a:endParaRPr lang="en-US" b="0" i="0" baseline="0" dirty="0" smtClean="0"/>
          </a:p>
          <a:p>
            <a:pPr marL="168998" indent="-168998">
              <a:buFont typeface="Arial" pitchFamily="34" charset="0"/>
              <a:buChar char="•"/>
            </a:pPr>
            <a:r>
              <a:rPr lang="en-US" b="0" i="0" baseline="0" dirty="0" smtClean="0"/>
              <a:t>So let’s check your knowledge. We’ll do some speedy little quizzes. </a:t>
            </a:r>
            <a:r>
              <a:rPr lang="en-US" b="1" i="0" baseline="0" dirty="0" smtClean="0"/>
              <a:t>As we go, write down 1 or 2 education options on your Development Plan Template that support your goal</a:t>
            </a:r>
            <a:r>
              <a:rPr lang="en-US" b="0" i="0" baseline="0" dirty="0" smtClean="0"/>
              <a:t>.</a:t>
            </a:r>
          </a:p>
          <a:p>
            <a:pPr marL="168998" indent="-168998">
              <a:buFont typeface="Arial" pitchFamily="34" charset="0"/>
              <a:buChar char="•"/>
            </a:pPr>
            <a:r>
              <a:rPr lang="en-US" b="0" i="1" baseline="0" dirty="0" smtClean="0"/>
              <a:t>Instructor, the next five slides should be speedy. This is not discussion time, but ‘leave ‘</a:t>
            </a:r>
            <a:r>
              <a:rPr lang="en-US" b="0" i="1" baseline="0" dirty="0" err="1" smtClean="0"/>
              <a:t>em</a:t>
            </a:r>
            <a:r>
              <a:rPr lang="en-US" b="0" i="1" baseline="0" dirty="0" smtClean="0"/>
              <a:t> wanting more’. </a:t>
            </a:r>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smtClean="0"/>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35</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1" i="0" baseline="0" dirty="0" smtClean="0"/>
              <a:t>Write down two classes LED teaches. </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1" baseline="0" dirty="0" smtClean="0"/>
              <a:t>Wait. Read. Affirm. Correct if necessary. Move on</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0" baseline="0" dirty="0" smtClean="0"/>
              <a:t>Super, so you know about LED resources, excellent! </a:t>
            </a:r>
            <a:endParaRPr lang="en-US" dirty="0" smtClean="0"/>
          </a:p>
          <a:p>
            <a:pPr marL="168998" indent="-168998">
              <a:buFont typeface="Arial" pitchFamily="34" charset="0"/>
              <a:buChar char="•"/>
            </a:pPr>
            <a:endParaRPr lang="en-US" dirty="0" smtClean="0"/>
          </a:p>
          <a:p>
            <a:endParaRPr lang="en-US" dirty="0" smtClean="0"/>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36</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p:spPr>
      </p:sp>
      <p:sp>
        <p:nvSpPr>
          <p:cNvPr id="84995" name="Notes Placeholder 2"/>
          <p:cNvSpPr>
            <a:spLocks noGrp="1"/>
          </p:cNvSpPr>
          <p:nvPr>
            <p:ph type="body" idx="1"/>
          </p:nvPr>
        </p:nvSpPr>
        <p:spPr>
          <a:noFill/>
          <a:ln/>
        </p:spPr>
        <p:txBody>
          <a:bodyPr/>
          <a:lstStyle/>
          <a:p>
            <a:pPr>
              <a:defRPr/>
            </a:pPr>
            <a:r>
              <a:rPr lang="en-US" b="1" dirty="0" smtClean="0"/>
              <a:t>Facilitator Notes:</a:t>
            </a:r>
          </a:p>
          <a:p>
            <a:pPr marL="168998" marR="0" indent="-168998"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If you have questions, check out our website or </a:t>
            </a:r>
            <a:r>
              <a:rPr lang="en-US" dirty="0" smtClean="0"/>
              <a:t>email us at LED</a:t>
            </a:r>
            <a:r>
              <a:rPr lang="en-US" dirty="0" smtClean="0"/>
              <a:t>@[company name].</a:t>
            </a:r>
            <a:r>
              <a:rPr lang="en-US" dirty="0" smtClean="0"/>
              <a:t>com</a:t>
            </a:r>
            <a:r>
              <a:rPr lang="en-US" baseline="0" dirty="0" smtClean="0"/>
              <a:t> and we’ll respond in one business day.</a:t>
            </a:r>
          </a:p>
          <a:p>
            <a:pPr marL="168998" marR="0" indent="-168998"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Next quiz…</a:t>
            </a:r>
          </a:p>
          <a:p>
            <a:pPr>
              <a:defRPr/>
            </a:pPr>
            <a:endParaRPr lang="en-US" b="1" dirty="0" smtClean="0"/>
          </a:p>
          <a:p>
            <a:pPr>
              <a:defRPr/>
            </a:pPr>
            <a:endParaRPr lang="en-US" b="1" dirty="0" smtClean="0"/>
          </a:p>
          <a:p>
            <a:pPr>
              <a:defRPr/>
            </a:pPr>
            <a:endParaRPr lang="en-US" b="1" dirty="0" smtClean="0"/>
          </a:p>
          <a:p>
            <a:pPr>
              <a:defRPr/>
            </a:pPr>
            <a:endParaRPr lang="en-US" b="1" dirty="0" smtClean="0"/>
          </a:p>
          <a:p>
            <a:pPr>
              <a:defRPr/>
            </a:pPr>
            <a:endParaRPr lang="en-US" b="1" dirty="0" smtClean="0"/>
          </a:p>
          <a:p>
            <a:pPr>
              <a:defRPr/>
            </a:pPr>
            <a:endParaRPr lang="en-US" dirty="0" smtClean="0"/>
          </a:p>
          <a:p>
            <a:pPr>
              <a:defRPr/>
            </a:pPr>
            <a:endParaRPr lang="en-US" b="1" dirty="0" smtClean="0"/>
          </a:p>
          <a:p>
            <a:endParaRPr lang="en-US" dirty="0" smtClean="0"/>
          </a:p>
        </p:txBody>
      </p:sp>
      <p:sp>
        <p:nvSpPr>
          <p:cNvPr id="84996" name="Slide Number Placeholder 3"/>
          <p:cNvSpPr>
            <a:spLocks noGrp="1"/>
          </p:cNvSpPr>
          <p:nvPr>
            <p:ph type="sldNum" sz="quarter" idx="5"/>
          </p:nvPr>
        </p:nvSpPr>
        <p:spPr>
          <a:noFill/>
        </p:spPr>
        <p:txBody>
          <a:bodyPr/>
          <a:lstStyle/>
          <a:p>
            <a:fld id="{9A604637-7432-44B2-90EE-3FC4399198A4}" type="slidenum">
              <a:rPr lang="en-US" smtClean="0"/>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0" baseline="0" dirty="0" smtClean="0"/>
              <a:t>Some employees tell us that they use Books24x7 every day. So let’s make sure you get access to what they get. </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0" baseline="0" dirty="0" smtClean="0"/>
              <a:t>Put an X on any feature you </a:t>
            </a:r>
            <a:r>
              <a:rPr lang="en-US" b="0" i="0" u="sng" baseline="0" dirty="0" smtClean="0"/>
              <a:t>didn’t</a:t>
            </a:r>
            <a:r>
              <a:rPr lang="en-US" b="0" i="0" baseline="0" dirty="0" smtClean="0"/>
              <a:t> know about</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1" baseline="0" dirty="0" smtClean="0"/>
              <a:t>Comment, affirm. Move on</a:t>
            </a:r>
          </a:p>
          <a:p>
            <a:pPr marL="168998" marR="0" indent="-168998" algn="l" defTabSz="914400" rtl="0" eaLnBrk="0" fontAlgn="base" latinLnBrk="0" hangingPunct="0">
              <a:lnSpc>
                <a:spcPct val="90000"/>
              </a:lnSpc>
              <a:spcBef>
                <a:spcPct val="20000"/>
              </a:spcBef>
              <a:spcAft>
                <a:spcPct val="20000"/>
              </a:spcAft>
              <a:buClrTx/>
              <a:buSzTx/>
              <a:buFont typeface="Arial" pitchFamily="34" charset="0"/>
              <a:buChar char="•"/>
              <a:tabLst/>
              <a:defRPr/>
            </a:pPr>
            <a:r>
              <a:rPr lang="en-US" b="0" i="0" baseline="0" dirty="0" smtClean="0"/>
              <a:t>Thank you! Next quiz</a:t>
            </a:r>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smtClean="0"/>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38</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r>
              <a:rPr lang="en-US" b="1" dirty="0" smtClean="0"/>
              <a:t>Facilitator Notes</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GlobeSmart provide valuable guidance you how to interact with people of various cultural backgrounds, whether as a peer or as a manager.</a:t>
            </a:r>
          </a:p>
          <a:p>
            <a:pPr marL="171450" indent="-171450">
              <a:buFont typeface="Arial" panose="020B0604020202020204" pitchFamily="34" charset="0"/>
              <a:buChar char="•"/>
            </a:pPr>
            <a:r>
              <a:rPr lang="en-US" baseline="0" dirty="0" smtClean="0"/>
              <a:t>It gives you resources ranging from appropriate small talk, to pronunciation of common names, to intercultural awareness trainings.</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aseline="0" dirty="0" smtClean="0"/>
              <a:t>So, put a check on what’s true and an X on what’s false.</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i="1" baseline="0" dirty="0" smtClean="0"/>
              <a:t>True, False, False. Move on.</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0" i="0" baseline="0" dirty="0" smtClean="0"/>
              <a:t>Nicely done! Next quiz</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aseline="0" dirty="0" smtClean="0"/>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39</a:t>
            </a:fld>
            <a:endParaRPr lang="en-US" dirty="0"/>
          </a:p>
        </p:txBody>
      </p:sp>
    </p:spTree>
    <p:extLst>
      <p:ext uri="{BB962C8B-B14F-4D97-AF65-F5344CB8AC3E}">
        <p14:creationId xmlns:p14="http://schemas.microsoft.com/office/powerpoint/2010/main" val="58927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pPr>
              <a:defRPr/>
            </a:pPr>
            <a:r>
              <a:rPr lang="en-US" b="1" dirty="0" smtClean="0"/>
              <a:t>Facilitator Notes:</a:t>
            </a:r>
            <a:endParaRPr lang="en-US" b="1" i="1" dirty="0" smtClean="0"/>
          </a:p>
          <a:p>
            <a:pPr marL="114294" indent="-114294">
              <a:buFont typeface="Arial" pitchFamily="34" charset="0"/>
              <a:buChar char="•"/>
              <a:defRPr/>
            </a:pPr>
            <a:r>
              <a:rPr lang="en-US" i="0" dirty="0" smtClean="0"/>
              <a:t>I would like you to tell me where you are today.</a:t>
            </a:r>
          </a:p>
          <a:p>
            <a:pPr marL="114294" indent="-114294">
              <a:buFont typeface="Arial" pitchFamily="34" charset="0"/>
              <a:buChar char="•"/>
              <a:defRPr/>
            </a:pPr>
            <a:r>
              <a:rPr lang="en-US" dirty="0" smtClean="0"/>
              <a:t>You can stamp checkmarks and other shapes on the screen. To do this, first click on the square “stamp” tool.</a:t>
            </a:r>
            <a:r>
              <a:rPr lang="en-US" baseline="0" dirty="0" smtClean="0"/>
              <a:t> Use the tiny drop down arrow, bottom right, to s</a:t>
            </a:r>
            <a:r>
              <a:rPr lang="en-US" dirty="0" smtClean="0"/>
              <a:t>elect the desired shape. Then click on the screen to place the shape. You can make it larger by dragging an edge of the shape.</a:t>
            </a:r>
          </a:p>
          <a:p>
            <a:pPr marL="114294" indent="-114294">
              <a:buFont typeface="Arial" pitchFamily="34" charset="0"/>
              <a:buChar char="•"/>
              <a:defRPr/>
            </a:pPr>
            <a:r>
              <a:rPr lang="en-US" b="1" dirty="0" smtClean="0"/>
              <a:t>Stamp </a:t>
            </a:r>
            <a:r>
              <a:rPr lang="en-US" b="1" baseline="0" dirty="0" smtClean="0"/>
              <a:t>a checkmark to show me, and everyone else, where you are.</a:t>
            </a:r>
          </a:p>
          <a:p>
            <a:pPr marL="114294" indent="-114294">
              <a:buFont typeface="Arial" pitchFamily="34" charset="0"/>
              <a:buChar char="•"/>
              <a:defRPr/>
            </a:pPr>
            <a:r>
              <a:rPr lang="en-US" b="0" i="1" baseline="0" dirty="0" smtClean="0"/>
              <a:t>Make commentary and welcoming statements.</a:t>
            </a:r>
            <a:endParaRPr lang="en-US" b="0" i="1"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r>
              <a:rPr lang="en-US" b="1" dirty="0" smtClean="0"/>
              <a:t>Facilitator Notes</a:t>
            </a:r>
          </a:p>
          <a:p>
            <a:pPr marL="171450" indent="-171450">
              <a:buFont typeface="Arial" panose="020B0604020202020204" pitchFamily="34" charset="0"/>
              <a:buChar char="•"/>
            </a:pPr>
            <a:r>
              <a:rPr lang="en-US" dirty="0" smtClean="0"/>
              <a:t>For those of you who</a:t>
            </a:r>
            <a:r>
              <a:rPr lang="en-US" baseline="0" dirty="0" smtClean="0"/>
              <a:t> mentioned wanting to get a degree as your goal, y</a:t>
            </a:r>
            <a:r>
              <a:rPr lang="en-US" dirty="0" smtClean="0"/>
              <a:t>ou might also be curious about </a:t>
            </a:r>
            <a:r>
              <a:rPr lang="en-US" dirty="0" smtClean="0"/>
              <a:t>[company name]’s </a:t>
            </a:r>
            <a:r>
              <a:rPr lang="en-US" dirty="0" smtClean="0"/>
              <a:t>Tuition Reimbursement program.</a:t>
            </a:r>
          </a:p>
          <a:p>
            <a:pPr marL="171450" indent="-171450">
              <a:buFont typeface="Arial" panose="020B0604020202020204" pitchFamily="34" charset="0"/>
              <a:buChar char="•"/>
            </a:pPr>
            <a:r>
              <a:rPr lang="en-US" dirty="0" smtClean="0"/>
              <a:t>Details do vary by country, so please go to HR Online for your country to learn more.</a:t>
            </a:r>
          </a:p>
          <a:p>
            <a:pPr marL="171450" indent="-171450">
              <a:buFont typeface="Arial" panose="020B0604020202020204" pitchFamily="34" charset="0"/>
              <a:buChar char="•"/>
            </a:pPr>
            <a:r>
              <a:rPr lang="en-US" dirty="0" smtClean="0"/>
              <a:t>But I’m curious, raise your hand if you or anyone you know has used this</a:t>
            </a:r>
            <a:r>
              <a:rPr lang="en-US" baseline="0" dirty="0" smtClean="0"/>
              <a:t> </a:t>
            </a:r>
            <a:r>
              <a:rPr lang="en-US" dirty="0" smtClean="0"/>
              <a:t>program to pay </a:t>
            </a:r>
            <a:r>
              <a:rPr lang="en-US" baseline="0" dirty="0" smtClean="0"/>
              <a:t>for their education? </a:t>
            </a:r>
          </a:p>
          <a:p>
            <a:pPr marL="171450" indent="-171450">
              <a:buFont typeface="Arial" panose="020B0604020202020204" pitchFamily="34" charset="0"/>
              <a:buChar char="•"/>
            </a:pPr>
            <a:r>
              <a:rPr lang="en-US" i="1" baseline="0" dirty="0" smtClean="0"/>
              <a:t>Comment/Debrief. Optional: mention that approximately 10% of LED has used this benefit. Move on</a:t>
            </a:r>
            <a:endParaRPr lang="en-US" i="1"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40</a:t>
            </a:fld>
            <a:endParaRPr lang="en-US" dirty="0"/>
          </a:p>
        </p:txBody>
      </p:sp>
    </p:spTree>
    <p:extLst>
      <p:ext uri="{BB962C8B-B14F-4D97-AF65-F5344CB8AC3E}">
        <p14:creationId xmlns:p14="http://schemas.microsoft.com/office/powerpoint/2010/main" val="589277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b="0" i="1" baseline="0" dirty="0" smtClean="0"/>
              <a:t>Done with the rush. Back to normal pace here</a:t>
            </a:r>
          </a:p>
          <a:p>
            <a:pPr marL="168998" indent="-168998">
              <a:buFont typeface="Arial" pitchFamily="34" charset="0"/>
              <a:buChar char="•"/>
            </a:pPr>
            <a:r>
              <a:rPr lang="en-US" b="0" i="0" baseline="0" dirty="0" smtClean="0"/>
              <a:t>Write in any other education opportunities outside of </a:t>
            </a:r>
            <a:r>
              <a:rPr lang="en-US" b="0" i="0" baseline="0" dirty="0" smtClean="0"/>
              <a:t>[company name] </a:t>
            </a:r>
            <a:r>
              <a:rPr lang="en-US" b="0" i="0" baseline="0" dirty="0" smtClean="0"/>
              <a:t>that you would add to the pool of options?</a:t>
            </a:r>
          </a:p>
          <a:p>
            <a:pPr marL="168998" indent="-168998">
              <a:buFont typeface="Arial" pitchFamily="34" charset="0"/>
              <a:buChar char="•"/>
            </a:pPr>
            <a:r>
              <a:rPr lang="en-US" b="0" i="1" baseline="0" dirty="0" smtClean="0"/>
              <a:t>Review</a:t>
            </a:r>
          </a:p>
          <a:p>
            <a:pPr marL="168998" indent="-168998">
              <a:buFont typeface="Arial" pitchFamily="34" charset="0"/>
              <a:buChar char="•"/>
            </a:pPr>
            <a:r>
              <a:rPr lang="en-US" b="1" i="0" baseline="0" dirty="0" smtClean="0"/>
              <a:t>With all those ideas in mind, in your guide, write down 1-2 </a:t>
            </a:r>
            <a:r>
              <a:rPr lang="en-US" b="1" i="0" u="sng" baseline="0" dirty="0" smtClean="0"/>
              <a:t>Education</a:t>
            </a:r>
            <a:r>
              <a:rPr lang="en-US" b="1" i="0" u="none" baseline="0" dirty="0" smtClean="0"/>
              <a:t> </a:t>
            </a:r>
            <a:r>
              <a:rPr lang="en-US" b="1" i="0" baseline="0" dirty="0" smtClean="0"/>
              <a:t>options that would specifically help you move towards your goal.</a:t>
            </a:r>
            <a:endParaRPr lang="en-US" i="1" dirty="0" smtClean="0"/>
          </a:p>
          <a:p>
            <a:pPr marL="168998" lvl="0" indent="-168998">
              <a:buFont typeface="Arial" pitchFamily="34" charset="0"/>
              <a:buChar char="•"/>
            </a:pPr>
            <a:r>
              <a:rPr lang="en-US" i="0" baseline="0" dirty="0" smtClean="0"/>
              <a:t>Raise your hand when ready to move to the next item.</a:t>
            </a:r>
            <a:endParaRPr lang="en-US" i="1" baseline="0" dirty="0" smtClean="0"/>
          </a:p>
          <a:p>
            <a:pPr marL="168998" lvl="0" indent="-168998">
              <a:buFont typeface="Arial" pitchFamily="34" charset="0"/>
              <a:buChar char="•"/>
            </a:pPr>
            <a:r>
              <a:rPr lang="en-US" i="1" baseline="0" dirty="0" smtClean="0"/>
              <a:t>Monitor hands raised, move to next slide.</a:t>
            </a:r>
          </a:p>
          <a:p>
            <a:pPr marL="168998" lvl="0" indent="-168998">
              <a:buFont typeface="Arial" pitchFamily="34" charset="0"/>
              <a:buChar char="•"/>
            </a:pPr>
            <a:r>
              <a:rPr lang="en-US" i="0" baseline="0" dirty="0" smtClean="0"/>
              <a:t>Remember, you want 10% of your development plan to be actual Education that support your progress toward your goal</a:t>
            </a:r>
          </a:p>
          <a:p>
            <a:pPr marL="168998" indent="-168998">
              <a:buFont typeface="Arial" pitchFamily="34" charset="0"/>
              <a:buChar char="•"/>
            </a:pPr>
            <a:endParaRPr lang="en-US" dirty="0" smtClean="0"/>
          </a:p>
          <a:p>
            <a:endParaRPr lang="en-US" dirty="0" smtClean="0"/>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41</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284163"/>
            <a:ext cx="3736975" cy="2803525"/>
          </a:xfrm>
        </p:spPr>
      </p:sp>
      <p:sp>
        <p:nvSpPr>
          <p:cNvPr id="3" name="Notes Placeholder 2"/>
          <p:cNvSpPr>
            <a:spLocks noGrp="1"/>
          </p:cNvSpPr>
          <p:nvPr>
            <p:ph type="body" idx="1"/>
          </p:nvPr>
        </p:nvSpPr>
        <p:spPr/>
        <p:txBody>
          <a:bodyPr/>
          <a:lstStyle/>
          <a:p>
            <a:r>
              <a:rPr lang="en-US" b="1" dirty="0" smtClean="0"/>
              <a:t>Facilitator Notes:</a:t>
            </a:r>
          </a:p>
          <a:p>
            <a:pPr marL="168998" indent="-168998">
              <a:buFont typeface="Arial" pitchFamily="34" charset="0"/>
              <a:buChar char="•"/>
            </a:pPr>
            <a:r>
              <a:rPr lang="en-US" baseline="0" dirty="0" smtClean="0"/>
              <a:t>You’ve now written down suggestions for your development plan that cover all parts of the 70:20:10 model.</a:t>
            </a:r>
          </a:p>
          <a:p>
            <a:pPr marL="168998" indent="-168998">
              <a:buFont typeface="Arial" pitchFamily="34" charset="0"/>
              <a:buChar char="•"/>
            </a:pPr>
            <a:r>
              <a:rPr lang="en-US" baseline="0" dirty="0" smtClean="0"/>
              <a:t>Remember, when you were talking about your areas of expertise, many of you incorporated all of these ways of learning to become that expert.</a:t>
            </a:r>
          </a:p>
          <a:p>
            <a:pPr marL="168998" indent="-168998">
              <a:buFont typeface="Arial" pitchFamily="34" charset="0"/>
              <a:buChar char="•"/>
            </a:pPr>
            <a:r>
              <a:rPr lang="en-US" baseline="0" dirty="0" smtClean="0"/>
              <a:t>So make them all work in your favor. </a:t>
            </a:r>
          </a:p>
          <a:p>
            <a:pPr marL="168998" indent="-168998">
              <a:buFont typeface="Arial" pitchFamily="34" charset="0"/>
              <a:buChar char="•"/>
            </a:pPr>
            <a:r>
              <a:rPr lang="en-US" baseline="0" dirty="0" smtClean="0"/>
              <a:t>What questions do you have?</a:t>
            </a:r>
          </a:p>
          <a:p>
            <a:pPr marL="168998" indent="-168998">
              <a:buFont typeface="Arial" pitchFamily="34" charset="0"/>
              <a:buChar char="•"/>
            </a:pPr>
            <a:r>
              <a:rPr lang="en-US" baseline="0" dirty="0" smtClean="0"/>
              <a:t>Now let’s look at the rest of the Development Plan Template. </a:t>
            </a:r>
          </a:p>
          <a:p>
            <a:pPr marL="168998" indent="-168998">
              <a:buFont typeface="Arial" pitchFamily="34" charset="0"/>
              <a:buChar char="•"/>
            </a:pPr>
            <a:endParaRPr lang="en-US" dirty="0" smtClean="0"/>
          </a:p>
          <a:p>
            <a:pPr marL="168998" indent="-168998">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42</a:t>
            </a:fld>
            <a:endParaRPr lang="en-US" dirty="0"/>
          </a:p>
        </p:txBody>
      </p:sp>
    </p:spTree>
    <p:extLst>
      <p:ext uri="{BB962C8B-B14F-4D97-AF65-F5344CB8AC3E}">
        <p14:creationId xmlns:p14="http://schemas.microsoft.com/office/powerpoint/2010/main" val="3506647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dirty="0" smtClean="0"/>
              <a:t>Let’s look at how your plan should be looking so</a:t>
            </a:r>
            <a:r>
              <a:rPr lang="en-US" i="0" baseline="0" dirty="0" smtClean="0"/>
              <a:t> far. I have a sample on our screen </a:t>
            </a:r>
            <a:r>
              <a:rPr lang="en-US" i="0" dirty="0" smtClean="0"/>
              <a:t>(</a:t>
            </a:r>
            <a:r>
              <a:rPr lang="en-US" i="1" dirty="0" smtClean="0"/>
              <a:t>review</a:t>
            </a:r>
            <a:r>
              <a:rPr lang="en-US" i="1" baseline="0" dirty="0" smtClean="0"/>
              <a:t> </a:t>
            </a:r>
            <a:r>
              <a:rPr lang="en-US" i="1" dirty="0" smtClean="0"/>
              <a:t>sample below, if needed</a:t>
            </a:r>
            <a:r>
              <a:rPr lang="en-US" i="0" dirty="0" smtClean="0"/>
              <a:t>).</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dirty="0" smtClean="0"/>
              <a:t>Did you write down at least 1 Education </a:t>
            </a:r>
            <a:r>
              <a:rPr lang="en-US" b="0" i="0" baseline="0" dirty="0" smtClean="0"/>
              <a:t>item? Great! </a:t>
            </a:r>
            <a:r>
              <a:rPr lang="en-US" b="1" i="0" baseline="0" dirty="0" smtClean="0"/>
              <a:t>Now add a due date</a:t>
            </a:r>
            <a:r>
              <a:rPr lang="en-US" i="0" baseline="0" dirty="0" smtClean="0"/>
              <a:t>. </a:t>
            </a:r>
            <a:r>
              <a:rPr lang="en-US" b="1" i="0" baseline="0" dirty="0" smtClean="0"/>
              <a:t>Raise your hand when done.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Did you write down at least 2 ways to engage with </a:t>
            </a:r>
            <a:r>
              <a:rPr lang="en-US" b="0" i="0" dirty="0" smtClean="0"/>
              <a:t>Experts?</a:t>
            </a:r>
            <a:r>
              <a:rPr lang="en-US" b="0" i="0" baseline="0" dirty="0" smtClean="0"/>
              <a:t> Super! </a:t>
            </a:r>
            <a:r>
              <a:rPr lang="en-US" b="1" i="0" baseline="0" dirty="0" smtClean="0"/>
              <a:t>Now</a:t>
            </a:r>
            <a:r>
              <a:rPr lang="en-US" b="1" i="0" dirty="0" smtClean="0"/>
              <a:t> </a:t>
            </a:r>
            <a:r>
              <a:rPr lang="en-US" b="1" i="0" baseline="0" dirty="0" smtClean="0"/>
              <a:t>add due dates for each of those. Give me the Rabbit symbol when done</a:t>
            </a:r>
          </a:p>
          <a:p>
            <a:pPr marL="628546"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If you haven’t gotten two, here is one easy but essential item you can add:</a:t>
            </a:r>
          </a:p>
          <a:p>
            <a:pPr marL="628546" marR="0" lvl="1"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Add one that involves seeking feedback, for example getting feedback from your manager, peers or an Expert</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Did you write down at least 3 Experiences</a:t>
            </a:r>
            <a:r>
              <a:rPr lang="en-US" b="0" i="0" dirty="0" smtClean="0"/>
              <a:t>?</a:t>
            </a:r>
            <a:r>
              <a:rPr lang="en-US" b="0" i="0" baseline="0" dirty="0" smtClean="0"/>
              <a:t> Super! Yes, you guessed, I want you to </a:t>
            </a:r>
            <a:r>
              <a:rPr lang="en-US" b="1" i="0" baseline="0" dirty="0" smtClean="0"/>
              <a:t>add due dates for those as well. Give me the Stop sign symbol when done.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Okay, let’s talk about that Debrief section now.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i="0" dirty="0" smtClean="0"/>
          </a:p>
          <a:p>
            <a:pPr marL="171450" indent="-171450">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43</a:t>
            </a:fld>
            <a:endParaRPr lang="en-US" dirty="0"/>
          </a:p>
        </p:txBody>
      </p:sp>
    </p:spTree>
    <p:extLst>
      <p:ext uri="{BB962C8B-B14F-4D97-AF65-F5344CB8AC3E}">
        <p14:creationId xmlns:p14="http://schemas.microsoft.com/office/powerpoint/2010/main" val="3001349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dirty="0" smtClean="0"/>
              <a:t>Writing your plan is fantastic. Setting a good balanced</a:t>
            </a:r>
            <a:r>
              <a:rPr lang="en-US" baseline="0" dirty="0" smtClean="0"/>
              <a:t> 70:20:10 goal is superlative. Adding due dates is supreme. </a:t>
            </a:r>
          </a:p>
          <a:p>
            <a:pPr marL="171450" indent="-171450">
              <a:buFont typeface="Arial" panose="020B0604020202020204" pitchFamily="34" charset="0"/>
              <a:buChar char="•"/>
              <a:defRPr/>
            </a:pPr>
            <a:r>
              <a:rPr lang="en-US" baseline="0" dirty="0" smtClean="0"/>
              <a:t>But remember, meeting regularly with your manager is ideal.</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Your manager can be your support and your champion, but </a:t>
            </a:r>
            <a:r>
              <a:rPr lang="en-US" i="0" u="sng" baseline="0" dirty="0" smtClean="0"/>
              <a:t>only</a:t>
            </a:r>
            <a:r>
              <a:rPr lang="en-US" i="0" baseline="0" dirty="0" smtClean="0"/>
              <a:t> if they are aware of your progress, your learning, your risk-taking. So check in, and show you’re on track, or get some additional guidance. </a:t>
            </a:r>
            <a:r>
              <a:rPr lang="en-US" i="0" u="sng" baseline="0" dirty="0" smtClean="0"/>
              <a:t>Show</a:t>
            </a:r>
            <a:r>
              <a:rPr lang="en-US" i="0" baseline="0" dirty="0" smtClean="0"/>
              <a:t> your manager your progress, and even what you’re learning from your mistakes.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There is a lot to be learned from stepping outside your comfort zone, and even from failure. Remember before Thomas Edison invented the </a:t>
            </a:r>
            <a:r>
              <a:rPr lang="en-US" i="0" baseline="0" dirty="0" err="1" smtClean="0"/>
              <a:t>lightbulb</a:t>
            </a:r>
            <a:r>
              <a:rPr lang="en-US" i="0" baseline="0" dirty="0" smtClean="0"/>
              <a:t>, he said </a:t>
            </a:r>
            <a:r>
              <a:rPr lang="en-US" sz="1200" b="0" i="0" kern="1200" baseline="0" dirty="0" smtClean="0">
                <a:solidFill>
                  <a:schemeClr val="tx1"/>
                </a:solidFill>
                <a:effectLst/>
                <a:latin typeface="Calibri" pitchFamily="34" charset="0"/>
                <a:ea typeface="+mn-ea"/>
                <a:cs typeface="+mn-cs"/>
              </a:rPr>
              <a:t>“</a:t>
            </a:r>
            <a:r>
              <a:rPr lang="en-US" sz="1200" b="0" i="0" kern="1200" dirty="0" smtClean="0">
                <a:solidFill>
                  <a:schemeClr val="tx1"/>
                </a:solidFill>
                <a:effectLst/>
                <a:latin typeface="Calibri" pitchFamily="34" charset="0"/>
                <a:ea typeface="+mn-ea"/>
                <a:cs typeface="+mn-cs"/>
              </a:rPr>
              <a:t>I have not failed 10,000 times. I have not failed once. I have succeeded in proving that those 10,000 ways will not work.”</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So a</a:t>
            </a:r>
            <a:r>
              <a:rPr lang="en-US" baseline="0" dirty="0" smtClean="0"/>
              <a:t>lways make time to </a:t>
            </a:r>
            <a:r>
              <a:rPr lang="en-US" u="sng" baseline="0" dirty="0" smtClean="0"/>
              <a:t>debrief</a:t>
            </a:r>
            <a:r>
              <a:rPr lang="en-US" u="none" baseline="0" dirty="0" smtClean="0"/>
              <a:t> with your manager, </a:t>
            </a:r>
            <a:r>
              <a:rPr lang="en-US" baseline="0" dirty="0" smtClean="0"/>
              <a:t>to reflect on your development experiences. </a:t>
            </a:r>
          </a:p>
          <a:p>
            <a:pPr marL="171450" indent="-171450">
              <a:buFont typeface="Arial" panose="020B0604020202020204" pitchFamily="34" charset="0"/>
              <a:buChar char="•"/>
              <a:defRPr/>
            </a:pPr>
            <a:r>
              <a:rPr lang="en-US" baseline="0" dirty="0" smtClean="0"/>
              <a:t>The template suggests you do it like this </a:t>
            </a:r>
            <a:r>
              <a:rPr lang="en-US" i="1" baseline="0" dirty="0" smtClean="0"/>
              <a:t>(next slide)</a:t>
            </a:r>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44</a:t>
            </a:fld>
            <a:endParaRPr lang="en-US" dirty="0"/>
          </a:p>
        </p:txBody>
      </p:sp>
    </p:spTree>
    <p:extLst>
      <p:ext uri="{BB962C8B-B14F-4D97-AF65-F5344CB8AC3E}">
        <p14:creationId xmlns:p14="http://schemas.microsoft.com/office/powerpoint/2010/main" val="4003430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dirty="0" smtClean="0"/>
              <a:t>The</a:t>
            </a:r>
            <a:r>
              <a:rPr lang="en-US" i="0" baseline="0" dirty="0" smtClean="0"/>
              <a:t> debrief section is where you and your manager can write your notes on how your plan is proceeding. Don’t write in it today. Let’s just review the sample on screen</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As you complete each item, or gain insight from ongoing items, you’ll add your notes into that final column.</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Then you’ll schedule time with your manager to review your notes, and get their feedback. Then add their notes in the debrief, or have them add them directly. You can see in the example that both the employee and manager wrote in notes.</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0" baseline="0" dirty="0" smtClean="0"/>
              <a:t>The best practice is to schedule quarterly check-ins with your manager to debrief your plan throughout the year. This would be a good time to review both your </a:t>
            </a:r>
            <a:r>
              <a:rPr lang="en-US" i="0" baseline="0" smtClean="0"/>
              <a:t>Performance Goals </a:t>
            </a:r>
            <a:r>
              <a:rPr lang="en-US" i="0" baseline="0" dirty="0" smtClean="0"/>
              <a:t>as well as these Development Goals. In the example on screen, this debrief has happened about one month into the first quarter, and they will likely have a second one in the same quarter.</a:t>
            </a:r>
          </a:p>
          <a:p>
            <a:pPr marL="168998" indent="-168998">
              <a:buFont typeface="Arial" pitchFamily="34" charset="0"/>
              <a:buChar char="•"/>
            </a:pPr>
            <a:r>
              <a:rPr lang="en-US" baseline="0" dirty="0" smtClean="0"/>
              <a:t>What questions do you have about debriefing your plan progress and documenting it?</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One final consideration for you to contemplate…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45</a:t>
            </a:fld>
            <a:endParaRPr lang="en-US" dirty="0"/>
          </a:p>
        </p:txBody>
      </p:sp>
    </p:spTree>
    <p:extLst>
      <p:ext uri="{BB962C8B-B14F-4D97-AF65-F5344CB8AC3E}">
        <p14:creationId xmlns:p14="http://schemas.microsoft.com/office/powerpoint/2010/main" val="3001349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r>
              <a:rPr lang="en-US" b="1" dirty="0" smtClean="0"/>
              <a:t>Facilitator </a:t>
            </a:r>
          </a:p>
          <a:p>
            <a:pPr marL="171450" indent="-171450">
              <a:buFont typeface="Arial" panose="020B0604020202020204" pitchFamily="34" charset="0"/>
              <a:buChar char="•"/>
            </a:pPr>
            <a:r>
              <a:rPr lang="en-US" dirty="0" smtClean="0"/>
              <a:t>For those of you really looking to improve your career opportunities, I have one more insight for your consideration.</a:t>
            </a:r>
          </a:p>
          <a:p>
            <a:pPr marL="171450" indent="-171450">
              <a:buFont typeface="Arial" panose="020B0604020202020204" pitchFamily="34" charset="0"/>
              <a:buChar char="•"/>
            </a:pPr>
            <a:r>
              <a:rPr lang="en-US" dirty="0" smtClean="0"/>
              <a:t>Go ahead and type on the screen your reactions to what I say.</a:t>
            </a:r>
          </a:p>
          <a:p>
            <a:pPr marL="171450" indent="-171450">
              <a:buFont typeface="Arial" panose="020B0604020202020204" pitchFamily="34" charset="0"/>
              <a:buChar char="•"/>
            </a:pPr>
            <a:r>
              <a:rPr lang="en-US" dirty="0" smtClean="0"/>
              <a:t>Peggy Klaus is a respected and well-known communication and leadership coach that works for Fortune 500 companies.</a:t>
            </a:r>
            <a:r>
              <a:rPr lang="en-US" baseline="0" dirty="0" smtClean="0"/>
              <a:t> She regularly </a:t>
            </a:r>
            <a:r>
              <a:rPr lang="en-US" dirty="0" smtClean="0"/>
              <a:t>encounters people who claim to be stuck, unable to reach the career goals </a:t>
            </a:r>
            <a:r>
              <a:rPr lang="en-US" baseline="0" dirty="0" smtClean="0"/>
              <a:t>they set</a:t>
            </a:r>
            <a:r>
              <a:rPr lang="en-US" dirty="0" smtClean="0"/>
              <a:t>.  As she works with them, she sees they have </a:t>
            </a:r>
            <a:r>
              <a:rPr lang="en-US" u="sng" baseline="0" dirty="0" smtClean="0"/>
              <a:t>functional</a:t>
            </a:r>
            <a:r>
              <a:rPr lang="en-US" u="none" baseline="0" dirty="0" smtClean="0"/>
              <a:t> </a:t>
            </a:r>
            <a:r>
              <a:rPr lang="en-US" dirty="0" smtClean="0"/>
              <a:t>skills</a:t>
            </a:r>
            <a:r>
              <a:rPr lang="en-US" baseline="0" dirty="0" smtClean="0"/>
              <a:t>, they have the credentials and experience </a:t>
            </a:r>
            <a:r>
              <a:rPr lang="en-US" dirty="0" smtClean="0"/>
              <a:t>to get opportunities and promotions. The</a:t>
            </a:r>
            <a:r>
              <a:rPr lang="en-US" baseline="0" dirty="0" smtClean="0"/>
              <a:t> problem </a:t>
            </a:r>
            <a:r>
              <a:rPr lang="en-US" dirty="0" smtClean="0"/>
              <a:t>is that they are held back by a lack of </a:t>
            </a:r>
            <a:r>
              <a:rPr lang="en-US" u="sng" dirty="0" smtClean="0"/>
              <a:t>soft</a:t>
            </a:r>
            <a:r>
              <a:rPr lang="en-US" dirty="0" smtClean="0"/>
              <a:t> skills. Their</a:t>
            </a:r>
            <a:r>
              <a:rPr lang="en-US" baseline="0" dirty="0" smtClean="0"/>
              <a:t> inability to inspire, or to use emotional intelligence, or even just to encourage their direct reports in a positive way are skill gaps that are blocking their career advancement</a:t>
            </a:r>
            <a:r>
              <a:rPr lang="en-US" dirty="0" smtClean="0"/>
              <a:t>.</a:t>
            </a:r>
            <a:r>
              <a:rPr lang="en-US" baseline="0" dirty="0" smtClean="0"/>
              <a:t> </a:t>
            </a:r>
          </a:p>
          <a:p>
            <a:pPr marL="171450" indent="-171450">
              <a:buFont typeface="Arial" panose="020B0604020202020204" pitchFamily="34" charset="0"/>
              <a:buChar char="•"/>
            </a:pPr>
            <a:r>
              <a:rPr lang="en-US" baseline="0" dirty="0" smtClean="0"/>
              <a:t>So I ask you to consider your own goals. If you’ve decided to learn another technical skill, make sure you also have balance in your development plan. If you think you don’t need any soft skills improvement, that is a red flag to at least </a:t>
            </a:r>
            <a:r>
              <a:rPr lang="en-US" u="sng" baseline="0" dirty="0" smtClean="0"/>
              <a:t>check in</a:t>
            </a:r>
            <a:r>
              <a:rPr lang="en-US" u="none" baseline="0" dirty="0" smtClean="0"/>
              <a:t> with your manager or your peers. </a:t>
            </a:r>
            <a:r>
              <a:rPr lang="en-US" baseline="0" dirty="0" smtClean="0"/>
              <a:t>Validate that assumption by asking for some honest and balanced feedback.</a:t>
            </a:r>
          </a:p>
          <a:p>
            <a:pPr marL="171450" indent="-171450">
              <a:buFont typeface="Arial" panose="020B0604020202020204" pitchFamily="34" charset="0"/>
              <a:buChar char="•"/>
            </a:pPr>
            <a:r>
              <a:rPr lang="en-US" baseline="0" dirty="0" smtClean="0"/>
              <a:t>Reactions? Questions?</a:t>
            </a:r>
          </a:p>
          <a:p>
            <a:pPr marL="171450" indent="-171450">
              <a:buFont typeface="Arial" panose="020B0604020202020204" pitchFamily="34" charset="0"/>
              <a:buChar char="•"/>
            </a:pPr>
            <a:r>
              <a:rPr lang="en-US" i="1" baseline="0" dirty="0" smtClean="0"/>
              <a:t>Debrief any comments that might have been written</a:t>
            </a:r>
          </a:p>
          <a:p>
            <a:pPr marL="171450" indent="-171450">
              <a:buFont typeface="Arial" panose="020B0604020202020204" pitchFamily="34" charset="0"/>
              <a:buChar char="•"/>
            </a:pPr>
            <a:r>
              <a:rPr lang="en-US" i="0" baseline="0" dirty="0" smtClean="0"/>
              <a:t>So back to the plan</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46</a:t>
            </a:fld>
            <a:endParaRPr lang="en-US" dirty="0"/>
          </a:p>
        </p:txBody>
      </p:sp>
    </p:spTree>
    <p:extLst>
      <p:ext uri="{BB962C8B-B14F-4D97-AF65-F5344CB8AC3E}">
        <p14:creationId xmlns:p14="http://schemas.microsoft.com/office/powerpoint/2010/main" val="2942035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I am now going to ask for a commitment.</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1" dirty="0" smtClean="0"/>
              <a:t>On</a:t>
            </a:r>
            <a:r>
              <a:rPr lang="en-US" b="1" baseline="0" dirty="0" smtClean="0"/>
              <a:t> the screen, type in a due date for having at least one conversation with your manager regarding your development plan.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1" baseline="0" dirty="0" smtClean="0"/>
              <a:t>Now write it down on your personal task list or calendar too. Raise your hand when completed.</a:t>
            </a:r>
            <a:endParaRPr lang="en-US" b="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i="1" dirty="0" smtClean="0"/>
              <a:t>Make commentary on what you see being written.</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Well done, I</a:t>
            </a:r>
            <a:r>
              <a:rPr lang="en-US" baseline="0" dirty="0" smtClean="0"/>
              <a:t> appreciate the commitment you’re making to your own development!</a:t>
            </a:r>
            <a:endParaRPr lang="en-US"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sz="1100" b="0" i="0" kern="1200" dirty="0" smtClean="0">
              <a:solidFill>
                <a:schemeClr val="tx1"/>
              </a:solidFill>
              <a:effectLst/>
              <a:latin typeface="+mn-lt"/>
              <a:ea typeface="+mn-ea"/>
              <a:cs typeface="+mn-cs"/>
            </a:endParaRP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Congratulations!</a:t>
            </a:r>
            <a:r>
              <a:rPr lang="en-US" sz="1100" b="0" i="0" kern="1200" baseline="0" dirty="0" smtClean="0">
                <a:solidFill>
                  <a:schemeClr val="tx1"/>
                </a:solidFill>
                <a:effectLst/>
                <a:latin typeface="+mn-lt"/>
                <a:ea typeface="+mn-ea"/>
                <a:cs typeface="+mn-cs"/>
              </a:rPr>
              <a:t> You’ve just written a Development Goal and Plan! It’s now up to you to see it through. Refine it, add another if you like, talk with your manager, and get started working on it!</a:t>
            </a:r>
            <a:endParaRPr lang="en-US" sz="1100" b="0" i="0" kern="1200" dirty="0" smtClean="0">
              <a:solidFill>
                <a:schemeClr val="tx1"/>
              </a:solidFill>
              <a:effectLst/>
              <a:latin typeface="+mn-lt"/>
              <a:ea typeface="+mn-ea"/>
              <a:cs typeface="+mn-cs"/>
            </a:endParaRP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sz="1100" b="0" i="0" kern="1200" dirty="0" smtClean="0">
              <a:solidFill>
                <a:schemeClr val="tx1"/>
              </a:solidFill>
              <a:effectLst/>
              <a:latin typeface="+mn-lt"/>
              <a:ea typeface="+mn-ea"/>
              <a:cs typeface="+mn-cs"/>
            </a:endParaRP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47</a:t>
            </a:fld>
            <a:endParaRPr lang="en-US" dirty="0"/>
          </a:p>
        </p:txBody>
      </p:sp>
    </p:spTree>
    <p:extLst>
      <p:ext uri="{BB962C8B-B14F-4D97-AF65-F5344CB8AC3E}">
        <p14:creationId xmlns:p14="http://schemas.microsoft.com/office/powerpoint/2010/main" val="3001349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 Closing</a:t>
            </a:r>
            <a:r>
              <a:rPr lang="en-US" b="1" baseline="0" dirty="0" smtClean="0"/>
              <a:t> </a:t>
            </a:r>
            <a:r>
              <a:rPr lang="en-US" b="1" dirty="0" smtClean="0"/>
              <a:t>section – 10 minutes</a:t>
            </a:r>
          </a:p>
          <a:p>
            <a:pPr marL="171450" indent="-171450">
              <a:buFont typeface="Arial" panose="020B0604020202020204" pitchFamily="34" charset="0"/>
              <a:buChar char="•"/>
              <a:defRPr/>
            </a:pPr>
            <a:r>
              <a:rPr lang="en-US" dirty="0" smtClean="0"/>
              <a:t>We’ve reviewed the prework, with a focus</a:t>
            </a:r>
            <a:r>
              <a:rPr lang="en-US" baseline="0" dirty="0" smtClean="0"/>
              <a:t> on the career matrix, and some online tools you can access</a:t>
            </a:r>
            <a:endParaRPr lang="en-US"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We’ve discussed the three key items you need before writing a development plan.</a:t>
            </a:r>
          </a:p>
          <a:p>
            <a:pPr marL="706374" lvl="1" indent="-514350">
              <a:buFont typeface="+mj-lt"/>
              <a:buAutoNum type="arabicPeriod"/>
            </a:pPr>
            <a:r>
              <a:rPr lang="en-US" sz="1050" dirty="0" smtClean="0"/>
              <a:t>Your most passionate core business interests </a:t>
            </a:r>
          </a:p>
          <a:p>
            <a:pPr marL="706374" lvl="1" indent="-514350">
              <a:buFont typeface="+mj-lt"/>
              <a:buAutoNum type="arabicPeriod"/>
            </a:pPr>
            <a:r>
              <a:rPr lang="en-US" sz="1050" dirty="0" smtClean="0"/>
              <a:t>Your deepest work values </a:t>
            </a:r>
          </a:p>
          <a:p>
            <a:pPr marL="706374" lvl="1" indent="-514350">
              <a:buFont typeface="+mj-lt"/>
              <a:buAutoNum type="arabicPeriod"/>
            </a:pPr>
            <a:r>
              <a:rPr lang="en-US" sz="1050" dirty="0" smtClean="0"/>
              <a:t>Your strongest skills</a:t>
            </a:r>
            <a:endParaRPr lang="en-US" baseline="0" dirty="0" smtClean="0"/>
          </a:p>
          <a:p>
            <a:pPr marL="171450" indent="-171450">
              <a:buFont typeface="Arial" panose="020B0604020202020204" pitchFamily="34" charset="0"/>
              <a:buChar char="•"/>
              <a:defRPr/>
            </a:pPr>
            <a:r>
              <a:rPr lang="en-US" dirty="0" smtClean="0"/>
              <a:t>You’ve started writing</a:t>
            </a:r>
            <a:r>
              <a:rPr lang="en-US" baseline="0" dirty="0" smtClean="0"/>
              <a:t> a personalized 70:20:10 development plan.</a:t>
            </a:r>
          </a:p>
          <a:p>
            <a:pPr marL="171450" indent="-171450">
              <a:buFont typeface="Arial" panose="020B0604020202020204" pitchFamily="34" charset="0"/>
              <a:buChar char="•"/>
              <a:defRPr/>
            </a:pPr>
            <a:r>
              <a:rPr lang="en-US" baseline="0" dirty="0" smtClean="0"/>
              <a:t>And you’ve committed to a date to talk to your manager.</a:t>
            </a:r>
          </a:p>
          <a:p>
            <a:pPr marL="171450" indent="-171450">
              <a:buFont typeface="Arial" panose="020B0604020202020204" pitchFamily="34" charset="0"/>
              <a:buChar char="•"/>
              <a:defRPr/>
            </a:pPr>
            <a:r>
              <a:rPr lang="en-US" baseline="0" dirty="0" smtClean="0"/>
              <a:t>Great work so far! Let’s wrap up our class with your own reflections. </a:t>
            </a:r>
            <a:endParaRPr lang="en-US" dirty="0"/>
          </a:p>
        </p:txBody>
      </p:sp>
      <p:sp>
        <p:nvSpPr>
          <p:cNvPr id="962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A51EBC1-754B-4F3C-AEDB-1B77EB1DDBB1}" type="slidenum">
              <a:rPr lang="en-US" altLang="en-US" sz="1000">
                <a:latin typeface="Calibri" pitchFamily="34" charset="0"/>
              </a:rPr>
              <a:pPr algn="l" eaLnBrk="1" hangingPunct="1">
                <a:defRPr/>
              </a:pPr>
              <a:t>48</a:t>
            </a:fld>
            <a:endParaRPr lang="en-US" altLang="en-US" sz="1000" dirty="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At the beginning of class I asked you what you wanted to learn. </a:t>
            </a:r>
            <a:r>
              <a:rPr lang="en-US" b="1" i="0" baseline="0" dirty="0" smtClean="0"/>
              <a:t>Are you feeling like we got most of your requests covered? You can type comments into the chat box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Read comments, reinforce content learned, offer follow up emails when feasible/appropriate.</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Thank you! Let’s check in on what really stands out for you.</a:t>
            </a: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49</a:t>
            </a:fld>
            <a:endParaRPr lang="en-US"/>
          </a:p>
        </p:txBody>
      </p:sp>
    </p:spTree>
    <p:extLst>
      <p:ext uri="{BB962C8B-B14F-4D97-AF65-F5344CB8AC3E}">
        <p14:creationId xmlns:p14="http://schemas.microsoft.com/office/powerpoint/2010/main" val="297977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pPr>
              <a:defRPr/>
            </a:pPr>
            <a:r>
              <a:rPr lang="en-US" b="1" dirty="0" smtClean="0"/>
              <a:t>Facilitator Notes:</a:t>
            </a:r>
          </a:p>
          <a:p>
            <a:pPr marL="114294" indent="-114294">
              <a:buFont typeface="Arial" pitchFamily="34" charset="0"/>
              <a:buChar char="•"/>
              <a:defRPr/>
            </a:pPr>
            <a:r>
              <a:rPr lang="en-US" i="0" dirty="0" smtClean="0"/>
              <a:t>Now that we know where you are, I would like you to tell me where you </a:t>
            </a:r>
            <a:r>
              <a:rPr lang="en-US" i="0" u="sng" dirty="0" smtClean="0"/>
              <a:t>want</a:t>
            </a:r>
            <a:r>
              <a:rPr lang="en-US" i="0" dirty="0" smtClean="0"/>
              <a:t> to be today</a:t>
            </a:r>
          </a:p>
          <a:p>
            <a:pPr marL="114294" indent="-114294">
              <a:buFont typeface="Arial" pitchFamily="34" charset="0"/>
              <a:buChar char="•"/>
              <a:defRPr/>
            </a:pPr>
            <a:r>
              <a:rPr lang="en-US" b="1" dirty="0" smtClean="0"/>
              <a:t>Stamp </a:t>
            </a:r>
            <a:r>
              <a:rPr lang="en-US" b="1" baseline="0" dirty="0" smtClean="0"/>
              <a:t>a star to show me, and everyone else, where you want to be</a:t>
            </a:r>
          </a:p>
          <a:p>
            <a:pPr marL="114294" indent="-114294">
              <a:buFont typeface="Arial" pitchFamily="34" charset="0"/>
              <a:buChar char="•"/>
              <a:defRPr/>
            </a:pPr>
            <a:r>
              <a:rPr lang="en-US" b="0" i="1" baseline="0" dirty="0" smtClean="0"/>
              <a:t>Make commentary as stars appear</a:t>
            </a:r>
          </a:p>
          <a:p>
            <a:pPr marL="114294" indent="-114294">
              <a:buFont typeface="Arial" pitchFamily="34" charset="0"/>
              <a:buChar char="•"/>
              <a:defRPr/>
            </a:pPr>
            <a:r>
              <a:rPr lang="en-US" i="1" dirty="0" smtClean="0"/>
              <a:t>Debrief </a:t>
            </a:r>
            <a:r>
              <a:rPr lang="en-US" i="0" dirty="0" smtClean="0"/>
              <a:t>– </a:t>
            </a:r>
            <a:r>
              <a:rPr lang="en-US" sz="1100" kern="1200" dirty="0" smtClean="0">
                <a:solidFill>
                  <a:schemeClr val="tx1"/>
                </a:solidFill>
                <a:effectLst/>
                <a:latin typeface="Calibri" pitchFamily="34" charset="0"/>
                <a:ea typeface="+mn-ea"/>
                <a:cs typeface="+mn-cs"/>
              </a:rPr>
              <a:t>It’s not uncommon to want to be elsewhere. We want to be in those places because we feel highly engaged and motivated there. </a:t>
            </a:r>
          </a:p>
          <a:p>
            <a:pPr marL="114294" indent="-114294">
              <a:buFont typeface="Arial" pitchFamily="34" charset="0"/>
              <a:buChar char="•"/>
              <a:defRPr/>
            </a:pPr>
            <a:r>
              <a:rPr lang="en-US" sz="1100" kern="1200" dirty="0" smtClean="0">
                <a:solidFill>
                  <a:schemeClr val="tx1"/>
                </a:solidFill>
                <a:effectLst/>
                <a:latin typeface="Calibri" pitchFamily="34" charset="0"/>
                <a:ea typeface="+mn-ea"/>
                <a:cs typeface="+mn-cs"/>
              </a:rPr>
              <a:t>The goal for us today, is how can we create a higher engagement for ourselves in the place we </a:t>
            </a:r>
            <a:r>
              <a:rPr lang="en-US" sz="1100" i="0" u="sng" kern="1200" dirty="0" smtClean="0">
                <a:solidFill>
                  <a:schemeClr val="tx1"/>
                </a:solidFill>
                <a:effectLst/>
                <a:latin typeface="Calibri" pitchFamily="34" charset="0"/>
                <a:ea typeface="+mn-ea"/>
                <a:cs typeface="+mn-cs"/>
              </a:rPr>
              <a:t>currently</a:t>
            </a:r>
            <a:r>
              <a:rPr lang="en-US" sz="1100" i="0" u="none" kern="1200" baseline="0" dirty="0" smtClean="0">
                <a:solidFill>
                  <a:schemeClr val="tx1"/>
                </a:solidFill>
                <a:effectLst/>
                <a:latin typeface="Calibri" pitchFamily="34" charset="0"/>
                <a:ea typeface="+mn-ea"/>
                <a:cs typeface="+mn-cs"/>
              </a:rPr>
              <a:t> </a:t>
            </a:r>
            <a:r>
              <a:rPr lang="en-US" sz="1100" kern="1200" dirty="0" smtClean="0">
                <a:solidFill>
                  <a:schemeClr val="tx1"/>
                </a:solidFill>
                <a:effectLst/>
                <a:latin typeface="Calibri" pitchFamily="34" charset="0"/>
                <a:ea typeface="+mn-ea"/>
                <a:cs typeface="+mn-cs"/>
              </a:rPr>
              <a:t>are. In our class today, we will search for a way to </a:t>
            </a:r>
            <a:r>
              <a:rPr lang="en-US" sz="1100" u="sng" kern="1200" dirty="0" smtClean="0">
                <a:solidFill>
                  <a:schemeClr val="tx1"/>
                </a:solidFill>
                <a:effectLst/>
                <a:latin typeface="Calibri" pitchFamily="34" charset="0"/>
                <a:ea typeface="+mn-ea"/>
                <a:cs typeface="+mn-cs"/>
              </a:rPr>
              <a:t>be</a:t>
            </a:r>
            <a:r>
              <a:rPr lang="en-US" sz="1100" u="none" kern="1200" dirty="0" smtClean="0">
                <a:solidFill>
                  <a:schemeClr val="tx1"/>
                </a:solidFill>
                <a:effectLst/>
                <a:latin typeface="Calibri" pitchFamily="34" charset="0"/>
                <a:ea typeface="+mn-ea"/>
                <a:cs typeface="+mn-cs"/>
              </a:rPr>
              <a:t> </a:t>
            </a:r>
            <a:r>
              <a:rPr lang="en-US" sz="1100" kern="1200" dirty="0" smtClean="0">
                <a:solidFill>
                  <a:schemeClr val="tx1"/>
                </a:solidFill>
                <a:effectLst/>
                <a:latin typeface="Calibri" pitchFamily="34" charset="0"/>
                <a:ea typeface="+mn-ea"/>
                <a:cs typeface="+mn-cs"/>
              </a:rPr>
              <a:t>where we </a:t>
            </a:r>
            <a:r>
              <a:rPr lang="en-US" sz="1100" u="sng" kern="1200" dirty="0" smtClean="0">
                <a:solidFill>
                  <a:schemeClr val="tx1"/>
                </a:solidFill>
                <a:effectLst/>
                <a:latin typeface="Calibri" pitchFamily="34" charset="0"/>
                <a:ea typeface="+mn-ea"/>
                <a:cs typeface="+mn-cs"/>
              </a:rPr>
              <a:t>want</a:t>
            </a:r>
            <a:r>
              <a:rPr lang="en-US" sz="1100" u="none" kern="1200" dirty="0" smtClean="0">
                <a:solidFill>
                  <a:schemeClr val="tx1"/>
                </a:solidFill>
                <a:effectLst/>
                <a:latin typeface="Calibri" pitchFamily="34" charset="0"/>
                <a:ea typeface="+mn-ea"/>
                <a:cs typeface="+mn-cs"/>
              </a:rPr>
              <a:t> to be </a:t>
            </a:r>
            <a:r>
              <a:rPr lang="en-US" sz="1100" kern="1200" dirty="0" smtClean="0">
                <a:solidFill>
                  <a:schemeClr val="tx1"/>
                </a:solidFill>
                <a:effectLst/>
                <a:latin typeface="Calibri" pitchFamily="34" charset="0"/>
                <a:ea typeface="+mn-ea"/>
                <a:cs typeface="+mn-cs"/>
              </a:rPr>
              <a:t>by working on our Career Development Plan.</a:t>
            </a:r>
          </a:p>
          <a:p>
            <a:pPr marL="114294" indent="-114294">
              <a:buFont typeface="Arial" pitchFamily="34" charset="0"/>
              <a:buChar char="•"/>
              <a:defRPr/>
            </a:pPr>
            <a:r>
              <a:rPr lang="en-US" sz="1100" i="0" kern="1200" dirty="0" smtClean="0">
                <a:solidFill>
                  <a:schemeClr val="tx1"/>
                </a:solidFill>
                <a:effectLst/>
                <a:latin typeface="Calibri" pitchFamily="34" charset="0"/>
                <a:ea typeface="+mn-ea"/>
                <a:cs typeface="+mn-cs"/>
              </a:rPr>
              <a:t>To</a:t>
            </a:r>
            <a:r>
              <a:rPr lang="en-US" sz="1100" i="0" kern="1200" baseline="0" dirty="0" smtClean="0">
                <a:solidFill>
                  <a:schemeClr val="tx1"/>
                </a:solidFill>
                <a:effectLst/>
                <a:latin typeface="Calibri" pitchFamily="34" charset="0"/>
                <a:ea typeface="+mn-ea"/>
                <a:cs typeface="+mn-cs"/>
              </a:rPr>
              <a:t> prepare, I need you to download your some documents. Find the documents link so you can download the items there. We’ll review these during class today.</a:t>
            </a:r>
          </a:p>
          <a:p>
            <a:pPr marL="114294" indent="-114294">
              <a:buFont typeface="Arial" pitchFamily="34" charset="0"/>
              <a:buChar char="•"/>
              <a:defRPr/>
            </a:pPr>
            <a:r>
              <a:rPr lang="en-US" sz="1100" i="1" kern="1200" baseline="0" dirty="0" smtClean="0">
                <a:solidFill>
                  <a:schemeClr val="tx1"/>
                </a:solidFill>
                <a:effectLst/>
                <a:latin typeface="Calibri" pitchFamily="34" charset="0"/>
                <a:ea typeface="+mn-ea"/>
                <a:cs typeface="+mn-cs"/>
              </a:rPr>
              <a:t>While they download, you can review the next slide</a:t>
            </a:r>
            <a:endParaRPr lang="en-US" i="1"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b="0" i="0" dirty="0" smtClean="0"/>
              <a:t>If you had</a:t>
            </a:r>
            <a:r>
              <a:rPr lang="en-US" b="0" i="0" baseline="0" dirty="0" smtClean="0"/>
              <a:t> to choose one thing, </a:t>
            </a:r>
            <a:r>
              <a:rPr lang="en-US" b="1" i="0" baseline="0" dirty="0" smtClean="0"/>
              <a:t>w</a:t>
            </a:r>
            <a:r>
              <a:rPr lang="en-US" b="1" i="0" dirty="0" smtClean="0"/>
              <a:t>hat is the one of the most important things</a:t>
            </a:r>
            <a:r>
              <a:rPr lang="en-US" b="1" i="0" baseline="0" dirty="0" smtClean="0"/>
              <a:t> you learned </a:t>
            </a:r>
            <a:r>
              <a:rPr lang="en-US" b="1" i="0" dirty="0" smtClean="0"/>
              <a:t>from this</a:t>
            </a:r>
            <a:r>
              <a:rPr lang="en-US" b="1" i="0" baseline="0" dirty="0" smtClean="0"/>
              <a:t> session? Type on screen</a:t>
            </a:r>
          </a:p>
          <a:p>
            <a:pPr marL="171450" indent="-171450">
              <a:buFont typeface="Arial" panose="020B0604020202020204" pitchFamily="34" charset="0"/>
              <a:buChar char="•"/>
              <a:defRPr/>
            </a:pPr>
            <a:r>
              <a:rPr lang="en-US" b="0" i="1" baseline="0" dirty="0" smtClean="0"/>
              <a:t>Debrief</a:t>
            </a:r>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50</a:t>
            </a:fld>
            <a:endParaRPr lang="en-US" dirty="0"/>
          </a:p>
        </p:txBody>
      </p:sp>
    </p:spTree>
    <p:extLst>
      <p:ext uri="{BB962C8B-B14F-4D97-AF65-F5344CB8AC3E}">
        <p14:creationId xmlns:p14="http://schemas.microsoft.com/office/powerpoint/2010/main" val="2637142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anose="020B0604020202020204" pitchFamily="34" charset="0"/>
              <a:buChar char="•"/>
              <a:defRPr/>
            </a:pPr>
            <a:r>
              <a:rPr lang="en-US" b="0" i="0" dirty="0" smtClean="0"/>
              <a:t>Let’s check in on how ready you are to</a:t>
            </a:r>
            <a:r>
              <a:rPr lang="en-US" b="0" i="0" baseline="0" dirty="0" smtClean="0"/>
              <a:t> move forward on your own. </a:t>
            </a:r>
            <a:r>
              <a:rPr lang="en-US" b="1" i="0" baseline="0" dirty="0" smtClean="0"/>
              <a:t>Put an X on the line that best describes how you are with the material we’ve covered today. </a:t>
            </a:r>
            <a:r>
              <a:rPr lang="en-US" b="0" i="1" baseline="0" dirty="0" smtClean="0"/>
              <a:t>Pause</a:t>
            </a:r>
          </a:p>
          <a:p>
            <a:pPr marL="171450" indent="-171450">
              <a:buFont typeface="Arial" panose="020B0604020202020204" pitchFamily="34" charset="0"/>
              <a:buChar char="•"/>
              <a:defRPr/>
            </a:pPr>
            <a:endParaRPr lang="en-US" b="0" i="1" baseline="0" dirty="0" smtClean="0"/>
          </a:p>
          <a:p>
            <a:pPr marL="171450" indent="-171450">
              <a:buFont typeface="Arial" panose="020B0604020202020204" pitchFamily="34" charset="0"/>
              <a:buChar char="•"/>
              <a:defRPr/>
            </a:pPr>
            <a:r>
              <a:rPr lang="en-US" b="0" i="0" baseline="0" dirty="0" smtClean="0"/>
              <a:t>For those of you who wrote “Not quite yet” on any item, </a:t>
            </a:r>
            <a:r>
              <a:rPr lang="en-US" b="1" i="0" baseline="0" dirty="0" smtClean="0"/>
              <a:t>what will it take to move you toward ‘on the way’? Answer in the chat pane. </a:t>
            </a:r>
            <a:r>
              <a:rPr lang="en-US" b="0" i="1" baseline="0" dirty="0" smtClean="0"/>
              <a:t>Read and comment as needed</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0" i="0" baseline="0" dirty="0" smtClean="0"/>
              <a:t>For those of you who wrote “On the way” on any item, </a:t>
            </a:r>
            <a:r>
              <a:rPr lang="en-US" b="1" i="0" baseline="0" dirty="0" smtClean="0"/>
              <a:t>what will it take to move you toward ‘Ready now’? Answer in the chat pane. </a:t>
            </a:r>
            <a:r>
              <a:rPr lang="en-US" b="0" i="1" baseline="0" dirty="0" smtClean="0"/>
              <a:t>Read and comment as needed</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b="0" i="0" baseline="0" dirty="0" smtClean="0"/>
              <a:t>For those of you who wrote “Ready now” on any item, </a:t>
            </a:r>
            <a:r>
              <a:rPr lang="en-US" b="1" i="0" baseline="0" dirty="0" smtClean="0"/>
              <a:t>what will it take to keep you motivated and engaged to work on this? Answer in the chat pane. </a:t>
            </a:r>
            <a:r>
              <a:rPr lang="en-US" b="0" i="1" baseline="0" dirty="0" smtClean="0"/>
              <a:t>Read and comment as needed</a:t>
            </a:r>
          </a:p>
          <a:p>
            <a:pPr marL="171450" indent="-171450">
              <a:buFont typeface="Arial" panose="020B0604020202020204" pitchFamily="34" charset="0"/>
              <a:buChar char="•"/>
              <a:defRPr/>
            </a:pPr>
            <a:r>
              <a:rPr lang="en-US" b="0" i="0" baseline="0" dirty="0" smtClean="0"/>
              <a:t>These are excellent statements of commitment! Make sure you’re writing down your commitments on your To Do list or your Outlook calendar.</a:t>
            </a:r>
          </a:p>
          <a:p>
            <a:pPr marL="171450" indent="-171450">
              <a:buFont typeface="Arial" panose="020B0604020202020204" pitchFamily="34" charset="0"/>
              <a:buChar char="•"/>
              <a:defRPr/>
            </a:pPr>
            <a:r>
              <a:rPr lang="en-US" b="0" i="0" baseline="0" dirty="0" smtClean="0"/>
              <a:t>One last little request of you.</a:t>
            </a:r>
          </a:p>
          <a:p>
            <a:pPr marL="171450" marR="0" indent="-17145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b="0" i="1"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51</a:t>
            </a:fld>
            <a:endParaRPr lang="en-US" dirty="0"/>
          </a:p>
        </p:txBody>
      </p:sp>
    </p:spTree>
    <p:extLst>
      <p:ext uri="{BB962C8B-B14F-4D97-AF65-F5344CB8AC3E}">
        <p14:creationId xmlns:p14="http://schemas.microsoft.com/office/powerpoint/2010/main" val="2637142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a:ln/>
        </p:spPr>
        <p:txBody>
          <a:bodyPr/>
          <a:lstStyle/>
          <a:p>
            <a:pPr>
              <a:defRPr/>
            </a:pPr>
            <a:r>
              <a:rPr lang="en-US" b="1" dirty="0" smtClean="0"/>
              <a:t>Facilitator Notes </a:t>
            </a:r>
          </a:p>
          <a:p>
            <a:pPr marL="112700" indent="-112700">
              <a:buFont typeface="Arial" pitchFamily="34" charset="0"/>
              <a:buChar char="•"/>
              <a:defRPr/>
            </a:pPr>
            <a:r>
              <a:rPr lang="en-US" i="1" dirty="0" smtClean="0"/>
              <a:t>Make sure annotations are on so you can see the 'Thanks You’s that you’ll get.</a:t>
            </a:r>
          </a:p>
          <a:p>
            <a:pPr marL="112700" indent="-112700">
              <a:buFont typeface="Arial" pitchFamily="34" charset="0"/>
              <a:buChar char="•"/>
              <a:defRPr/>
            </a:pPr>
            <a:r>
              <a:rPr lang="en-US" i="0" dirty="0" smtClean="0"/>
              <a:t>Thank you for attending today! We’d value your feedback on our class. The feedback web</a:t>
            </a:r>
            <a:r>
              <a:rPr lang="en-US" i="0" baseline="0" dirty="0" smtClean="0"/>
              <a:t>page </a:t>
            </a:r>
            <a:r>
              <a:rPr lang="en-US" i="0" dirty="0" smtClean="0"/>
              <a:t>will be launching on a separate webpage screen. </a:t>
            </a:r>
            <a:r>
              <a:rPr lang="en-US" b="1" i="0" dirty="0" smtClean="0"/>
              <a:t>Please fill out our evaluation there</a:t>
            </a:r>
            <a:r>
              <a:rPr lang="en-US" i="0" dirty="0" smtClean="0"/>
              <a:t>.</a:t>
            </a:r>
          </a:p>
          <a:p>
            <a:pPr marL="112700" indent="-112700">
              <a:buFont typeface="Arial" pitchFamily="34" charset="0"/>
              <a:buChar char="•"/>
              <a:defRPr/>
            </a:pPr>
            <a:r>
              <a:rPr lang="en-US" i="0" dirty="0" smtClean="0"/>
              <a:t>It’s been a pleasure having you in our class session today! I wish you many happy years of career</a:t>
            </a:r>
            <a:r>
              <a:rPr lang="en-US" i="0" baseline="0" dirty="0" smtClean="0"/>
              <a:t> growth and development!</a:t>
            </a:r>
            <a:endParaRPr lang="en-US" i="0" dirty="0" smtClean="0"/>
          </a:p>
        </p:txBody>
      </p:sp>
      <p:sp>
        <p:nvSpPr>
          <p:cNvPr id="4" name="Slide Number Placeholder 3"/>
          <p:cNvSpPr>
            <a:spLocks noGrp="1"/>
          </p:cNvSpPr>
          <p:nvPr>
            <p:ph type="sldNum" sz="quarter" idx="5"/>
          </p:nvPr>
        </p:nvSpPr>
        <p:spPr/>
        <p:txBody>
          <a:bodyPr/>
          <a:lstStyle/>
          <a:p>
            <a:pPr>
              <a:defRPr/>
            </a:pPr>
            <a:fld id="{E6F6338C-C129-4835-A2E9-6F1128A20023}"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defRPr/>
            </a:pPr>
            <a:r>
              <a:rPr lang="en-US" b="1" dirty="0" smtClean="0"/>
              <a:t>Facilitator Notes </a:t>
            </a:r>
          </a:p>
          <a:p>
            <a:r>
              <a:rPr lang="en-US" dirty="0" smtClean="0"/>
              <a:t>You can use this page if desired.</a:t>
            </a:r>
            <a:r>
              <a:rPr lang="en-US" baseline="0" dirty="0" smtClean="0"/>
              <a:t> Or leave the previous page up for the Thank You phase of class.</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53</a:t>
            </a:fld>
            <a:endParaRPr lang="en-US" dirty="0"/>
          </a:p>
        </p:txBody>
      </p:sp>
    </p:spTree>
    <p:extLst>
      <p:ext uri="{BB962C8B-B14F-4D97-AF65-F5344CB8AC3E}">
        <p14:creationId xmlns:p14="http://schemas.microsoft.com/office/powerpoint/2010/main" val="49119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t>Facilitator Notes:</a:t>
            </a:r>
            <a:endParaRPr lang="en-US" i="1" dirty="0" smtClean="0"/>
          </a:p>
          <a:p>
            <a:pPr marL="171450" indent="-171450">
              <a:buFont typeface="Arial" pitchFamily="34" charset="0"/>
              <a:buChar char="•"/>
              <a:defRPr/>
            </a:pPr>
            <a:r>
              <a:rPr lang="en-US" dirty="0" smtClean="0"/>
              <a:t>In our time together today, our goals are to give </a:t>
            </a:r>
            <a:r>
              <a:rPr lang="en-US" u="sng" dirty="0" smtClean="0"/>
              <a:t>you</a:t>
            </a:r>
            <a:r>
              <a:rPr lang="en-US" dirty="0" smtClean="0"/>
              <a:t> the </a:t>
            </a:r>
            <a:r>
              <a:rPr lang="en-US" u="sng" dirty="0" smtClean="0"/>
              <a:t>tools </a:t>
            </a:r>
            <a:r>
              <a:rPr lang="en-US" dirty="0" smtClean="0"/>
              <a:t>necessary to create</a:t>
            </a:r>
            <a:r>
              <a:rPr lang="en-US" baseline="0" dirty="0" smtClean="0"/>
              <a:t> a meaningful and motivating career development plan.</a:t>
            </a:r>
          </a:p>
          <a:p>
            <a:pPr marL="171450" indent="-171450">
              <a:buFont typeface="Arial" pitchFamily="34" charset="0"/>
              <a:buChar char="•"/>
              <a:defRPr/>
            </a:pPr>
            <a:r>
              <a:rPr lang="en-US" baseline="0" dirty="0" smtClean="0"/>
              <a:t>Put a checkmark near the objective you’re most interested in hearing more about.</a:t>
            </a:r>
          </a:p>
          <a:p>
            <a:pPr marL="171450" indent="-171450">
              <a:buFont typeface="Arial" pitchFamily="34" charset="0"/>
              <a:buChar char="•"/>
              <a:defRPr/>
            </a:pPr>
            <a:r>
              <a:rPr lang="en-US" i="0" baseline="0" dirty="0" smtClean="0"/>
              <a:t>Employees and </a:t>
            </a:r>
            <a:r>
              <a:rPr lang="en-US" i="0" baseline="0" dirty="0" smtClean="0"/>
              <a:t>[company name] </a:t>
            </a:r>
            <a:r>
              <a:rPr lang="en-US" i="0" baseline="0" dirty="0" smtClean="0"/>
              <a:t>both requested more employee development planning options. We’re bringing that focus to you today by helping you build a personalized career development plan. </a:t>
            </a:r>
          </a:p>
          <a:p>
            <a:pPr marL="171450" indent="-171450">
              <a:buFont typeface="Arial" pitchFamily="34" charset="0"/>
              <a:buChar char="•"/>
              <a:defRPr/>
            </a:pPr>
            <a:r>
              <a:rPr lang="en-US" i="0" baseline="0" dirty="0" smtClean="0"/>
              <a:t>If you’re a manager, you can also learn how to support your employee in creating a development plan</a:t>
            </a:r>
            <a:endParaRPr lang="en-US" i="0" dirty="0" smtClean="0"/>
          </a:p>
        </p:txBody>
      </p:sp>
      <p:sp>
        <p:nvSpPr>
          <p:cNvPr id="952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7840EAC6-61EA-49D6-99E6-760CC8801D27}" type="slidenum">
              <a:rPr lang="en-US" altLang="en-US" sz="1000">
                <a:latin typeface="Calibri" pitchFamily="34" charset="0"/>
              </a:rPr>
              <a:pPr algn="l" eaLnBrk="1" hangingPunct="1">
                <a:defRPr/>
              </a:pPr>
              <a:t>6</a:t>
            </a:fld>
            <a:endParaRPr lang="en-US" altLang="en-US" sz="10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a:t>
            </a:r>
            <a:endParaRPr lang="en-US" i="1" dirty="0" smtClean="0"/>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Over</a:t>
            </a:r>
            <a:r>
              <a:rPr lang="en-US" baseline="0" dirty="0" smtClean="0"/>
              <a:t> the next two hours</a:t>
            </a:r>
            <a:r>
              <a:rPr lang="en-US" dirty="0" smtClean="0"/>
              <a:t> minutes, we’re going to explore what you’ll need to create your personalized development plan.</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dirty="0" smtClean="0"/>
              <a:t>This is not a class about writing</a:t>
            </a:r>
            <a:r>
              <a:rPr lang="en-US" baseline="0" dirty="0" smtClean="0"/>
              <a:t> </a:t>
            </a:r>
            <a:r>
              <a:rPr lang="en-US" i="1" baseline="0" dirty="0" smtClean="0"/>
              <a:t>performance</a:t>
            </a:r>
            <a:r>
              <a:rPr lang="en-US" baseline="0" dirty="0" smtClean="0"/>
              <a:t> goals for your annual performance review. While your performance and development goals may overlap, this class is focused on helping you create your own personal </a:t>
            </a:r>
            <a:r>
              <a:rPr lang="en-US" i="1" baseline="0" dirty="0" smtClean="0"/>
              <a:t>development</a:t>
            </a:r>
            <a:r>
              <a:rPr lang="en-US" baseline="0" dirty="0" smtClean="0"/>
              <a:t> plans. </a:t>
            </a:r>
          </a:p>
          <a:p>
            <a:pPr marL="171450" indent="-171450">
              <a:buFont typeface="Arial" panose="020B0604020202020204" pitchFamily="34" charset="0"/>
              <a:buChar char="•"/>
              <a:defRPr/>
            </a:pPr>
            <a:r>
              <a:rPr lang="en-US" dirty="0" smtClean="0"/>
              <a:t>The Big Picture – Let’s take</a:t>
            </a:r>
            <a:r>
              <a:rPr lang="en-US" baseline="0" dirty="0" smtClean="0"/>
              <a:t> a high level overview before we dive in. We’ll recap a few concepts from the prework, and also check in on where you want to focus.</a:t>
            </a:r>
          </a:p>
          <a:p>
            <a:pPr marL="171450" indent="-171450">
              <a:buFont typeface="Arial" panose="020B0604020202020204" pitchFamily="34" charset="0"/>
              <a:buChar char="•"/>
              <a:defRPr/>
            </a:pPr>
            <a:r>
              <a:rPr lang="en-US" dirty="0" smtClean="0"/>
              <a:t>Keys to Your</a:t>
            </a:r>
            <a:r>
              <a:rPr lang="en-US" baseline="0" dirty="0" smtClean="0"/>
              <a:t> Goals</a:t>
            </a:r>
            <a:r>
              <a:rPr lang="en-US" dirty="0" smtClean="0"/>
              <a:t>– We’ll explore</a:t>
            </a:r>
            <a:r>
              <a:rPr lang="en-US" baseline="0" dirty="0" smtClean="0"/>
              <a:t> the three areas of self-knowledge that you need before you can create a development goal</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aseline="0" dirty="0" smtClean="0"/>
              <a:t>Your Plan – Here you’ll use the 70:20:10 model to write your development plan, and we’ll discuss how to review it with your direct manager.</a:t>
            </a:r>
          </a:p>
        </p:txBody>
      </p:sp>
      <p:sp>
        <p:nvSpPr>
          <p:cNvPr id="962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A51EBC1-754B-4F3C-AEDB-1B77EB1DDBB1}" type="slidenum">
              <a:rPr lang="en-US" altLang="en-US" sz="1000">
                <a:latin typeface="Calibri" pitchFamily="34" charset="0"/>
              </a:rPr>
              <a:pPr algn="l" eaLnBrk="1" hangingPunct="1">
                <a:defRPr/>
              </a:pPr>
              <a:t>7</a:t>
            </a:fld>
            <a:endParaRPr lang="en-US" altLang="en-US" sz="1000"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558925" y="284163"/>
            <a:ext cx="3740150" cy="280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Facilitator Notes: The Big Picture – 15 minutes</a:t>
            </a:r>
          </a:p>
          <a:p>
            <a:pPr marL="171450" indent="-171450">
              <a:buFont typeface="Arial" panose="020B0604020202020204" pitchFamily="34" charset="0"/>
              <a:buChar char="•"/>
              <a:defRPr/>
            </a:pPr>
            <a:r>
              <a:rPr lang="en-US" i="0" dirty="0" smtClean="0"/>
              <a:t>We’ll start with the Big Picture,</a:t>
            </a:r>
            <a:r>
              <a:rPr lang="en-US" i="0" baseline="0" dirty="0" smtClean="0"/>
              <a:t> the overview of what Career Management looks like these days. </a:t>
            </a:r>
            <a:r>
              <a:rPr lang="en-US" i="0" dirty="0" smtClean="0"/>
              <a:t>This includes a recap of part of the Harvard</a:t>
            </a:r>
            <a:r>
              <a:rPr lang="en-US" i="0" baseline="0" dirty="0" smtClean="0"/>
              <a:t> ManageMentor Career Management prework</a:t>
            </a:r>
          </a:p>
          <a:p>
            <a:pPr marL="171450" indent="-171450">
              <a:buFont typeface="Arial" panose="020B0604020202020204" pitchFamily="34" charset="0"/>
              <a:buChar char="•"/>
              <a:defRPr/>
            </a:pPr>
            <a:r>
              <a:rPr lang="en-US" b="1" i="0" baseline="0" dirty="0" smtClean="0"/>
              <a:t>Quick poll, can you put a checkmark on the screen if you did the prework? </a:t>
            </a:r>
            <a:r>
              <a:rPr lang="en-US" b="0" i="0" baseline="0" dirty="0" smtClean="0"/>
              <a:t>Thank you!</a:t>
            </a:r>
          </a:p>
          <a:p>
            <a:pPr marL="171450" indent="-171450">
              <a:buFont typeface="Arial" panose="020B0604020202020204" pitchFamily="34" charset="0"/>
              <a:buChar char="•"/>
              <a:defRPr/>
            </a:pPr>
            <a:r>
              <a:rPr lang="en-US" b="0" i="1" baseline="0" dirty="0" smtClean="0"/>
              <a:t>This will be helpful for the instructor to know before the Prework Review exercise later in this module.</a:t>
            </a:r>
            <a:endParaRPr lang="en-US" b="0" i="1" dirty="0"/>
          </a:p>
        </p:txBody>
      </p:sp>
      <p:sp>
        <p:nvSpPr>
          <p:cNvPr id="962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eaLnBrk="1" hangingPunct="1">
              <a:defRPr/>
            </a:pPr>
            <a:fld id="{1A51EBC1-754B-4F3C-AEDB-1B77EB1DDBB1}" type="slidenum">
              <a:rPr lang="en-US" altLang="en-US" sz="1000">
                <a:latin typeface="Calibri" pitchFamily="34" charset="0"/>
              </a:rPr>
              <a:pPr algn="l" eaLnBrk="1" hangingPunct="1">
                <a:defRPr/>
              </a:pPr>
              <a:t>8</a:t>
            </a:fld>
            <a:endParaRPr lang="en-US" altLang="en-US" sz="1000"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Facilitator Notes: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Let’s start by checking in on what you want to learn during our time together. </a:t>
            </a:r>
            <a:r>
              <a:rPr lang="en-US" b="1" i="0" baseline="0" dirty="0" smtClean="0"/>
              <a:t>In the chat box, type in why you are here, or what you’re hoping to learn today</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1" baseline="0" dirty="0" smtClean="0"/>
              <a:t>Read comments, add commentary when you know something will be covered, course correct if something is way off base. This slide does get revisited at the end of class </a:t>
            </a:r>
          </a:p>
          <a:p>
            <a:pPr marL="171450" marR="0" indent="-171450" algn="l" defTabSz="914400" rtl="0" eaLnBrk="0" fontAlgn="base" latinLnBrk="0" hangingPunct="0">
              <a:lnSpc>
                <a:spcPct val="90000"/>
              </a:lnSpc>
              <a:spcBef>
                <a:spcPct val="20000"/>
              </a:spcBef>
              <a:spcAft>
                <a:spcPct val="20000"/>
              </a:spcAft>
              <a:buClrTx/>
              <a:buSzTx/>
              <a:buFont typeface="Arial" panose="020B0604020202020204" pitchFamily="34" charset="0"/>
              <a:buChar char="•"/>
              <a:tabLst/>
              <a:defRPr/>
            </a:pPr>
            <a:r>
              <a:rPr lang="en-US" b="0" i="0" baseline="0" dirty="0" smtClean="0"/>
              <a:t>Thank you! We’ll come back to this at the end of class and see how we did</a:t>
            </a: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a:p>
        </p:txBody>
      </p:sp>
    </p:spTree>
    <p:extLst>
      <p:ext uri="{BB962C8B-B14F-4D97-AF65-F5344CB8AC3E}">
        <p14:creationId xmlns:p14="http://schemas.microsoft.com/office/powerpoint/2010/main" val="297977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userDrawn="1">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userDrawn="1">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userDrawn="1"/>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77" name="TextBox 76"/>
          <p:cNvSpPr txBox="1"/>
          <p:nvPr userDrawn="1"/>
        </p:nvSpPr>
        <p:spPr>
          <a:xfrm>
            <a:off x="757720" y="799027"/>
            <a:ext cx="2618234" cy="620853"/>
          </a:xfrm>
          <a:prstGeom prst="rect">
            <a:avLst/>
          </a:prstGeom>
          <a:noFill/>
        </p:spPr>
        <p:txBody>
          <a:bodyPr wrap="square" lIns="0" tIns="0" rIns="0" bIns="0" rtlCol="0">
            <a:noAutofit/>
          </a:bodyPr>
          <a:lstStyle/>
          <a:p>
            <a:pPr>
              <a:lnSpc>
                <a:spcPct val="90000"/>
              </a:lnSpc>
            </a:pPr>
            <a:r>
              <a:rPr lang="en-US" sz="2800" b="1" dirty="0" smtClean="0">
                <a:solidFill>
                  <a:schemeClr val="tx1"/>
                </a:solidFill>
                <a:latin typeface="Arial Narrow" panose="020B0606020202030204" pitchFamily="34" charset="0"/>
              </a:rPr>
              <a:t>[Company &amp; Logo]</a:t>
            </a:r>
            <a:endParaRPr lang="en-US" sz="2800" b="1"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2615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Taking Charge of Your Career</a:t>
            </a:r>
            <a:endParaRPr/>
          </a:p>
        </p:txBody>
      </p:sp>
      <p:sp>
        <p:nvSpPr>
          <p:cNvPr id="6" name="Slide Number Placeholder 5"/>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283859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3" name="Content Placeholder 2"/>
          <p:cNvSpPr>
            <a:spLocks noGrp="1"/>
          </p:cNvSpPr>
          <p:nvPr>
            <p:ph idx="1"/>
          </p:nvPr>
        </p:nvSpPr>
        <p:spPr>
          <a:xfrm>
            <a:off x="457200" y="1752600"/>
            <a:ext cx="8229600" cy="4191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Taking Charge of Your Career</a:t>
            </a:r>
            <a:endParaRPr/>
          </a:p>
        </p:txBody>
      </p:sp>
      <p:sp>
        <p:nvSpPr>
          <p:cNvPr id="6" name="Slide Number Placeholder 5"/>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9621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endParaRPr/>
          </a:p>
        </p:txBody>
      </p:sp>
      <p:sp>
        <p:nvSpPr>
          <p:cNvPr id="7" name="Footer Placeholder 6"/>
          <p:cNvSpPr>
            <a:spLocks noGrp="1"/>
          </p:cNvSpPr>
          <p:nvPr>
            <p:ph type="ftr" sz="quarter" idx="11"/>
          </p:nvPr>
        </p:nvSpPr>
        <p:spPr/>
        <p:txBody>
          <a:bodyPr/>
          <a:lstStyle/>
          <a:p>
            <a:r>
              <a:rPr lang="en-US" smtClean="0"/>
              <a:t>Taking Charge of Your Career</a:t>
            </a:r>
            <a:endParaRPr/>
          </a:p>
        </p:txBody>
      </p:sp>
      <p:sp>
        <p:nvSpPr>
          <p:cNvPr id="8" name="Slide Number Placeholder 7"/>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hank You Internal">
    <p:spTree>
      <p:nvGrpSpPr>
        <p:cNvPr id="1" name=""/>
        <p:cNvGrpSpPr/>
        <p:nvPr/>
      </p:nvGrpSpPr>
      <p:grpSpPr>
        <a:xfrm>
          <a:off x="0" y="0"/>
          <a:ext cx="0" cy="0"/>
          <a:chOff x="0" y="0"/>
          <a:chExt cx="0" cy="0"/>
        </a:xfrm>
      </p:grpSpPr>
      <p:grpSp>
        <p:nvGrpSpPr>
          <p:cNvPr id="155" name="Frame"/>
          <p:cNvGrpSpPr/>
          <p:nvPr/>
        </p:nvGrpSpPr>
        <p:grpSpPr bwMode="invGray">
          <a:xfrm>
            <a:off x="0" y="0"/>
            <a:ext cx="9144000" cy="6858000"/>
            <a:chOff x="0" y="0"/>
            <a:chExt cx="9144000" cy="6858000"/>
          </a:xfrm>
        </p:grpSpPr>
        <p:sp>
          <p:nvSpPr>
            <p:cNvPr id="156" name="Rectangle 155"/>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a:lnSpc>
                <a:spcPct val="90000"/>
              </a:lnSpc>
            </a:pPr>
            <a:r>
              <a:rPr sz="3200" b="1"/>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867400"/>
            <a:ext cx="7320792" cy="298853"/>
          </a:xfrm>
          <a:prstGeom prst="rect">
            <a:avLst/>
          </a:prstGeom>
          <a:noFill/>
          <a:ln w="9525">
            <a:noFill/>
            <a:miter lim="800000"/>
            <a:headEnd/>
            <a:tailEnd/>
          </a:ln>
          <a:effectLst/>
        </p:spPr>
        <p:txBody>
          <a:bodyPr wrap="square" lIns="0" tIns="0" rIns="0" bIns="0" anchor="b">
            <a:noAutofit/>
          </a:bodyPr>
          <a:lstStyle/>
          <a:p>
            <a:pPr algn="l">
              <a:lnSpc>
                <a:spcPct val="90000"/>
              </a:lnSpc>
            </a:pPr>
            <a:r>
              <a:rPr sz="800" b="1" dirty="0" smtClean="0">
                <a:solidFill>
                  <a:schemeClr val="tx1"/>
                </a:solidFill>
                <a:latin typeface="+mn-lt"/>
              </a:rPr>
              <a:t>PROPRIETARY/CONFIDENTIAL </a:t>
            </a:r>
            <a:r>
              <a:rPr sz="800" b="1" dirty="0">
                <a:solidFill>
                  <a:schemeClr val="tx1"/>
                </a:solidFill>
                <a:latin typeface="+mn-lt"/>
              </a:rPr>
              <a:t>– INTERNAL USE ONLY</a:t>
            </a:r>
            <a:br>
              <a:rPr sz="800" b="1" dirty="0">
                <a:solidFill>
                  <a:schemeClr val="tx1"/>
                </a:solidFill>
                <a:latin typeface="+mn-lt"/>
              </a:rPr>
            </a:br>
            <a:r>
              <a:rPr sz="800" b="0" dirty="0">
                <a:solidFill>
                  <a:schemeClr val="tx1"/>
                </a:solidFill>
                <a:latin typeface="+mn-lt"/>
              </a:rPr>
              <a:t>Copyright © 2014 </a:t>
            </a:r>
            <a:r>
              <a:rPr lang="en-US" sz="800" b="0" dirty="0" smtClean="0">
                <a:solidFill>
                  <a:schemeClr val="tx1"/>
                </a:solidFill>
                <a:latin typeface="+mn-lt"/>
              </a:rPr>
              <a:t>[company</a:t>
            </a:r>
            <a:r>
              <a:rPr lang="en-US" sz="800" b="0" baseline="0" dirty="0" smtClean="0">
                <a:solidFill>
                  <a:schemeClr val="tx1"/>
                </a:solidFill>
                <a:latin typeface="+mn-lt"/>
              </a:rPr>
              <a:t> name]</a:t>
            </a:r>
            <a:r>
              <a:rPr sz="800" b="0" dirty="0" smtClean="0">
                <a:solidFill>
                  <a:schemeClr val="tx1"/>
                </a:solidFill>
                <a:latin typeface="+mn-lt"/>
              </a:rPr>
              <a:t>. </a:t>
            </a:r>
            <a:r>
              <a:rPr sz="800" b="0" dirty="0">
                <a:solidFill>
                  <a:schemeClr val="tx1"/>
                </a:solidFill>
                <a:latin typeface="+mn-lt"/>
              </a:rPr>
              <a:t>All rights reserved.</a:t>
            </a:r>
          </a:p>
        </p:txBody>
      </p:sp>
      <p:sp>
        <p:nvSpPr>
          <p:cNvPr id="59" name="TextBox 58"/>
          <p:cNvSpPr txBox="1"/>
          <p:nvPr userDrawn="1"/>
        </p:nvSpPr>
        <p:spPr>
          <a:xfrm>
            <a:off x="757720" y="799027"/>
            <a:ext cx="2618234" cy="620853"/>
          </a:xfrm>
          <a:prstGeom prst="rect">
            <a:avLst/>
          </a:prstGeom>
          <a:noFill/>
        </p:spPr>
        <p:txBody>
          <a:bodyPr wrap="square" lIns="0" tIns="0" rIns="0" bIns="0" rtlCol="0">
            <a:noAutofit/>
          </a:bodyPr>
          <a:lstStyle/>
          <a:p>
            <a:pPr>
              <a:lnSpc>
                <a:spcPct val="90000"/>
              </a:lnSpc>
            </a:pPr>
            <a:r>
              <a:rPr lang="en-US" sz="2800" b="1" dirty="0" smtClean="0">
                <a:solidFill>
                  <a:schemeClr val="tx1"/>
                </a:solidFill>
                <a:latin typeface="Arial Narrow" panose="020B0606020202030204" pitchFamily="34" charset="0"/>
              </a:rPr>
              <a:t>[Company &amp; Logo]</a:t>
            </a:r>
            <a:endParaRPr lang="en-US" sz="2800" b="1"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6633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00200"/>
            <a:ext cx="8382000" cy="45720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Taking Charge of Your Career</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2" hasCustomPrompt="1"/>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dirty="0" smtClean="0"/>
              <a:t>Click to add subtitle</a:t>
            </a:r>
            <a:endParaRPr lang="en-US" dirty="0"/>
          </a:p>
        </p:txBody>
      </p:sp>
    </p:spTree>
    <p:extLst>
      <p:ext uri="{BB962C8B-B14F-4D97-AF65-F5344CB8AC3E}">
        <p14:creationId xmlns:p14="http://schemas.microsoft.com/office/powerpoint/2010/main" val="42737417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9" name="Frame"/>
          <p:cNvGrpSpPr/>
          <p:nvPr/>
        </p:nvGrpSpPr>
        <p:grpSpPr bwMode="invGray">
          <a:xfrm>
            <a:off x="0" y="0"/>
            <a:ext cx="9144000" cy="6858000"/>
            <a:chOff x="0" y="0"/>
            <a:chExt cx="9144000" cy="6858000"/>
          </a:xfrm>
        </p:grpSpPr>
        <p:sp>
          <p:nvSpPr>
            <p:cNvPr id="8" name="Rectangle 7"/>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3" name="Rectangle 2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4" name="Rectangle 2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5" name="Rectangle 2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2" name="Title Placeholder 1"/>
          <p:cNvSpPr>
            <a:spLocks noGrp="1"/>
          </p:cNvSpPr>
          <p:nvPr>
            <p:ph type="title"/>
          </p:nvPr>
        </p:nvSpPr>
        <p:spPr>
          <a:xfrm>
            <a:off x="457202" y="304800"/>
            <a:ext cx="8229598"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457200" y="1447800"/>
            <a:ext cx="8229600" cy="44958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1" name="Rectangle 40"/>
          <p:cNvSpPr/>
          <p:nvPr/>
        </p:nvSpPr>
        <p:spPr bwMode="ltGray">
          <a:xfrm rot="1403156">
            <a:off x="8414400" y="6264053"/>
            <a:ext cx="591029" cy="497067"/>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53" name="Rectangle 52"/>
          <p:cNvSpPr/>
          <p:nvPr/>
        </p:nvSpPr>
        <p:spPr bwMode="ltGray">
          <a:xfrm>
            <a:off x="8380770" y="6369007"/>
            <a:ext cx="16604" cy="16604"/>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4" name="Date Placeholder 3"/>
          <p:cNvSpPr>
            <a:spLocks noGrp="1"/>
          </p:cNvSpPr>
          <p:nvPr userDrawn="1">
            <p:ph type="dt" sz="half" idx="2"/>
          </p:nvPr>
        </p:nvSpPr>
        <p:spPr>
          <a:xfrm>
            <a:off x="5029200" y="6329172"/>
            <a:ext cx="106680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endParaRPr/>
          </a:p>
        </p:txBody>
      </p:sp>
      <p:sp>
        <p:nvSpPr>
          <p:cNvPr id="5" name="Footer Placeholder 4"/>
          <p:cNvSpPr>
            <a:spLocks noGrp="1"/>
          </p:cNvSpPr>
          <p:nvPr userDrawn="1">
            <p:ph type="ftr" sz="quarter" idx="3"/>
          </p:nvPr>
        </p:nvSpPr>
        <p:spPr>
          <a:xfrm>
            <a:off x="457199" y="6329172"/>
            <a:ext cx="4123042"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r>
              <a:rPr lang="en-US" smtClean="0"/>
              <a:t>Taking Charge of Your Career</a:t>
            </a:r>
            <a:endParaRPr/>
          </a:p>
        </p:txBody>
      </p:sp>
      <p:sp>
        <p:nvSpPr>
          <p:cNvPr id="6" name="Slide Number Placeholder 5"/>
          <p:cNvSpPr>
            <a:spLocks noGrp="1"/>
          </p:cNvSpPr>
          <p:nvPr userDrawn="1">
            <p:ph type="sldNum" sz="quarter" idx="4"/>
          </p:nvPr>
        </p:nvSpPr>
        <p:spPr>
          <a:xfrm>
            <a:off x="8464405" y="6439756"/>
            <a:ext cx="393846" cy="182880"/>
          </a:xfrm>
          <a:prstGeom prst="rect">
            <a:avLst/>
          </a:prstGeom>
        </p:spPr>
        <p:txBody>
          <a:bodyPr vert="horz" wrap="none" lIns="0" tIns="0" rIns="0" bIns="0" rtlCol="0" anchor="b"/>
          <a:lstStyle>
            <a:lvl1pPr algn="ctr">
              <a:defRPr sz="1000">
                <a:solidFill>
                  <a:schemeClr val="tx1"/>
                </a:solidFill>
              </a:defRPr>
            </a:lvl1pPr>
          </a:lstStyle>
          <a:p>
            <a:fld id="{C51EAA63-D034-42AE-91FA-B13B9518C7BE}" type="slidenum">
              <a:rPr/>
              <a:pPr/>
              <a:t>‹#›</a:t>
            </a:fld>
            <a:endParaRPr/>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730" r:id="rId1"/>
    <p:sldLayoutId id="2147483739" r:id="rId2"/>
    <p:sldLayoutId id="2147483740" r:id="rId3"/>
    <p:sldLayoutId id="2147483741" r:id="rId4"/>
    <p:sldLayoutId id="2147483756" r:id="rId5"/>
    <p:sldLayoutId id="214748376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2.jpeg"/><Relationship Id="rId7" Type="http://schemas.openxmlformats.org/officeDocument/2006/relationships/diagramColors" Target="../diagrams/colors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books24x7.com/books24x7.as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p:cNvSpPr>
            <a:spLocks noGrp="1"/>
          </p:cNvSpPr>
          <p:nvPr>
            <p:ph type="title"/>
          </p:nvPr>
        </p:nvSpPr>
        <p:spPr/>
        <p:txBody>
          <a:bodyPr/>
          <a:lstStyle/>
          <a:p>
            <a:pPr eaLnBrk="1" hangingPunct="1">
              <a:defRPr/>
            </a:pPr>
            <a:r>
              <a:rPr lang="en-US" dirty="0" smtClean="0">
                <a:solidFill>
                  <a:schemeClr val="bg2">
                    <a:lumMod val="50000"/>
                  </a:schemeClr>
                </a:solidFill>
              </a:rPr>
              <a:t>Facilitator Notes – Delete before uploading</a:t>
            </a:r>
          </a:p>
        </p:txBody>
      </p:sp>
      <p:sp>
        <p:nvSpPr>
          <p:cNvPr id="12292" name="Content Placeholder 2"/>
          <p:cNvSpPr>
            <a:spLocks noGrp="1"/>
          </p:cNvSpPr>
          <p:nvPr>
            <p:ph idx="1"/>
          </p:nvPr>
        </p:nvSpPr>
        <p:spPr>
          <a:xfrm>
            <a:off x="457200" y="1219200"/>
            <a:ext cx="8229600" cy="4953000"/>
          </a:xfrm>
        </p:spPr>
        <p:txBody>
          <a:bodyPr>
            <a:normAutofit fontScale="92500" lnSpcReduction="20000"/>
          </a:bodyPr>
          <a:lstStyle/>
          <a:p>
            <a:r>
              <a:rPr lang="en-US" altLang="en-US" dirty="0" smtClean="0"/>
              <a:t>Before class</a:t>
            </a:r>
          </a:p>
          <a:p>
            <a:pPr lvl="1"/>
            <a:r>
              <a:rPr lang="en-US" altLang="en-US" dirty="0" smtClean="0"/>
              <a:t>Complete the class on </a:t>
            </a:r>
            <a:r>
              <a:rPr lang="en-US" altLang="en-US" dirty="0"/>
              <a:t>Career Management, so you can debrief it with the class</a:t>
            </a:r>
          </a:p>
          <a:p>
            <a:pPr lvl="1"/>
            <a:r>
              <a:rPr lang="en-US" altLang="en-US" dirty="0" smtClean="0"/>
              <a:t>Class is 120 minutes, with a break, note that break includes a task to complete</a:t>
            </a:r>
            <a:endParaRPr lang="en-US" altLang="en-US" dirty="0"/>
          </a:p>
          <a:p>
            <a:r>
              <a:rPr lang="en-US" altLang="en-US" dirty="0"/>
              <a:t>PPT Set up</a:t>
            </a:r>
          </a:p>
          <a:p>
            <a:pPr lvl="1"/>
            <a:r>
              <a:rPr lang="en-US" altLang="en-US" dirty="0"/>
              <a:t>Introduction slide needs facilitator and producer information </a:t>
            </a:r>
            <a:endParaRPr lang="en-US" altLang="en-US" dirty="0" smtClean="0"/>
          </a:p>
          <a:p>
            <a:pPr lvl="1"/>
            <a:r>
              <a:rPr lang="en-US" altLang="en-US" dirty="0" smtClean="0"/>
              <a:t>Thank </a:t>
            </a:r>
            <a:r>
              <a:rPr lang="en-US" altLang="en-US" dirty="0"/>
              <a:t>You slide needs facilitator information</a:t>
            </a:r>
          </a:p>
          <a:p>
            <a:pPr lvl="1"/>
            <a:r>
              <a:rPr lang="en-US" altLang="en-US" dirty="0"/>
              <a:t>Upload slides to Adobe</a:t>
            </a:r>
          </a:p>
          <a:p>
            <a:r>
              <a:rPr lang="en-US" altLang="en-US" dirty="0"/>
              <a:t>Adobe Set up</a:t>
            </a:r>
          </a:p>
          <a:p>
            <a:pPr lvl="1"/>
            <a:r>
              <a:rPr lang="en-US" altLang="en-US" dirty="0"/>
              <a:t>Verify familiarity with all layouts before your first class</a:t>
            </a:r>
          </a:p>
          <a:p>
            <a:pPr lvl="1"/>
            <a:r>
              <a:rPr lang="en-US" altLang="en-US" dirty="0"/>
              <a:t>Verify </a:t>
            </a:r>
            <a:r>
              <a:rPr lang="en-US" altLang="en-US" dirty="0" smtClean="0"/>
              <a:t>five handouts in Adobe</a:t>
            </a:r>
            <a:endParaRPr lang="en-US" altLang="en-US" dirty="0"/>
          </a:p>
          <a:p>
            <a:pPr lvl="1"/>
            <a:r>
              <a:rPr lang="en-US" altLang="en-US" dirty="0"/>
              <a:t>Set up the </a:t>
            </a:r>
            <a:r>
              <a:rPr lang="en-US" altLang="en-US" dirty="0" smtClean="0"/>
              <a:t>links </a:t>
            </a:r>
            <a:r>
              <a:rPr lang="en-US" altLang="en-US" dirty="0"/>
              <a:t>pod</a:t>
            </a:r>
          </a:p>
          <a:p>
            <a:pPr lvl="1">
              <a:defRPr/>
            </a:pPr>
            <a:r>
              <a:rPr lang="en-US" altLang="en-US" dirty="0"/>
              <a:t>Test your presentations/animations/graphics prior to the class</a:t>
            </a:r>
          </a:p>
          <a:p>
            <a:pPr>
              <a:defRPr/>
            </a:pPr>
            <a:r>
              <a:rPr lang="en-US" altLang="en-US" dirty="0"/>
              <a:t>End of class</a:t>
            </a:r>
          </a:p>
          <a:p>
            <a:pPr lvl="1">
              <a:defRPr/>
            </a:pPr>
            <a:r>
              <a:rPr lang="en-US" altLang="en-US" dirty="0" smtClean="0"/>
              <a:t>Clear </a:t>
            </a:r>
            <a:r>
              <a:rPr lang="en-US" altLang="en-US" dirty="0"/>
              <a:t>annotations and chats at end of presentation</a:t>
            </a:r>
            <a:endParaRPr lang="en-US" altLang="en-US" i="1" dirty="0"/>
          </a:p>
          <a:p>
            <a:pPr lvl="1">
              <a:buNone/>
            </a:pPr>
            <a:endParaRPr lang="en-US" altLang="en-US" dirty="0"/>
          </a:p>
          <a:p>
            <a:pPr lvl="1" eaLnBrk="1" hangingPunct="1">
              <a:buFont typeface="Arial" pitchFamily="34" charset="0"/>
              <a:buNone/>
            </a:pPr>
            <a:endParaRPr lang="en-US" altLang="en-US" dirty="0" smtClean="0">
              <a:solidFill>
                <a:schemeClr val="tx1"/>
              </a:solidFill>
            </a:endParaRPr>
          </a:p>
        </p:txBody>
      </p:sp>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12290"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07D3D547-ECE8-4D91-85A6-BAD65AFE3E35}" type="slidenum">
              <a:rPr lang="en-US" altLang="en-US" sz="1000" smtClean="0">
                <a:latin typeface="Calibri" pitchFamily="34" charset="0"/>
              </a:rPr>
              <a:pPr/>
              <a:t>1</a:t>
            </a:fld>
            <a:endParaRPr lang="en-US" altLang="en-US" sz="1000" dirty="0" smtClean="0">
              <a:latin typeface="Calibri" pitchFamily="34" charset="0"/>
            </a:endParaRPr>
          </a:p>
        </p:txBody>
      </p:sp>
    </p:spTree>
    <p:extLst>
      <p:ext uri="{BB962C8B-B14F-4D97-AF65-F5344CB8AC3E}">
        <p14:creationId xmlns:p14="http://schemas.microsoft.com/office/powerpoint/2010/main" val="158322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www.openplacement.com/community/wp-content/uploads/2013/08/Career_Ladder.jpg"/>
          <p:cNvPicPr>
            <a:picLocks noChangeAspect="1" noChangeArrowheads="1"/>
          </p:cNvPicPr>
          <p:nvPr/>
        </p:nvPicPr>
        <p:blipFill rotWithShape="1">
          <a:blip r:embed="rId3">
            <a:extLst>
              <a:ext uri="{28A0092B-C50C-407E-A947-70E740481C1C}">
                <a14:useLocalDpi xmlns:a14="http://schemas.microsoft.com/office/drawing/2010/main" val="0"/>
              </a:ext>
            </a:extLst>
          </a:blip>
          <a:srcRect t="8156" b="8511"/>
          <a:stretch/>
        </p:blipFill>
        <p:spPr bwMode="auto">
          <a:xfrm>
            <a:off x="838200" y="1390650"/>
            <a:ext cx="7162800" cy="447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Building a Career Yesterday – Climbing the Ladder</a:t>
            </a:r>
          </a:p>
        </p:txBody>
      </p:sp>
      <p:sp>
        <p:nvSpPr>
          <p:cNvPr id="4" name="Footer Placeholder 3"/>
          <p:cNvSpPr>
            <a:spLocks noGrp="1"/>
          </p:cNvSpPr>
          <p:nvPr>
            <p:ph type="ftr" sz="quarter" idx="11"/>
          </p:nvPr>
        </p:nvSpPr>
        <p:spPr/>
        <p:txBody>
          <a:bodyPr/>
          <a:lstStyle/>
          <a:p>
            <a:pPr>
              <a:defRPr/>
            </a:pPr>
            <a:r>
              <a:rPr lang="en-US" dirty="0" smtClean="0"/>
              <a:t>Taking Charge of Your Career</a:t>
            </a:r>
            <a:endParaRPr lang="en-US" dirty="0"/>
          </a:p>
        </p:txBody>
      </p:sp>
      <p:sp>
        <p:nvSpPr>
          <p:cNvPr id="5" name="Slide Number Placeholder 4"/>
          <p:cNvSpPr>
            <a:spLocks noGrp="1"/>
          </p:cNvSpPr>
          <p:nvPr>
            <p:ph type="sldNum" sz="quarter" idx="12"/>
          </p:nvPr>
        </p:nvSpPr>
        <p:spPr/>
        <p:txBody>
          <a:bodyPr/>
          <a:lstStyle/>
          <a:p>
            <a:pPr>
              <a:defRPr/>
            </a:pPr>
            <a:fld id="{446C9BED-6FD4-4BA4-B6B0-4A26058AC9EF}" type="slidenum">
              <a:rPr lang="en-US" smtClean="0"/>
              <a:pPr>
                <a:defRPr/>
              </a:pPr>
              <a:t>10</a:t>
            </a:fld>
            <a:endParaRPr lang="en-US" dirty="0"/>
          </a:p>
        </p:txBody>
      </p:sp>
    </p:spTree>
    <p:extLst>
      <p:ext uri="{BB962C8B-B14F-4D97-AF65-F5344CB8AC3E}">
        <p14:creationId xmlns:p14="http://schemas.microsoft.com/office/powerpoint/2010/main" val="126739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descr="http://ih3.redbubble.net/image.10363595.6621/flat,550x550,075,f.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0000"/>
                    </a14:imgEffect>
                  </a14:imgLayer>
                </a14:imgProps>
              </a:ext>
              <a:ext uri="{28A0092B-C50C-407E-A947-70E740481C1C}">
                <a14:useLocalDpi xmlns:a14="http://schemas.microsoft.com/office/drawing/2010/main" val="0"/>
              </a:ext>
            </a:extLst>
          </a:blip>
          <a:srcRect/>
          <a:stretch>
            <a:fillRect/>
          </a:stretch>
        </p:blipFill>
        <p:spPr bwMode="auto">
          <a:xfrm>
            <a:off x="1091647" y="1341625"/>
            <a:ext cx="6841435" cy="5137297"/>
          </a:xfrm>
          <a:prstGeom prst="rect">
            <a:avLst/>
          </a:prstGeom>
          <a:noFill/>
          <a:effectLst/>
          <a:extLst/>
        </p:spPr>
      </p:pic>
      <p:sp>
        <p:nvSpPr>
          <p:cNvPr id="14" name="Rectangle 13"/>
          <p:cNvSpPr/>
          <p:nvPr/>
        </p:nvSpPr>
        <p:spPr bwMode="auto">
          <a:xfrm>
            <a:off x="914400" y="1166112"/>
            <a:ext cx="7170683" cy="5488322"/>
          </a:xfrm>
          <a:prstGeom prst="rect">
            <a:avLst/>
          </a:prstGeom>
          <a:solidFill>
            <a:srgbClr val="F8F8F8">
              <a:alpha val="80392"/>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sp>
        <p:nvSpPr>
          <p:cNvPr id="2" name="Title 1"/>
          <p:cNvSpPr>
            <a:spLocks noGrp="1"/>
          </p:cNvSpPr>
          <p:nvPr>
            <p:ph type="title"/>
          </p:nvPr>
        </p:nvSpPr>
        <p:spPr/>
        <p:txBody>
          <a:bodyPr/>
          <a:lstStyle/>
          <a:p>
            <a:r>
              <a:rPr lang="en-US" dirty="0" smtClean="0"/>
              <a:t>Building a </a:t>
            </a:r>
            <a:r>
              <a:rPr lang="en-US" dirty="0"/>
              <a:t>Career Today – Navigating the Lattice</a:t>
            </a:r>
          </a:p>
        </p:txBody>
      </p:sp>
      <p:sp>
        <p:nvSpPr>
          <p:cNvPr id="3" name="Rounded Rectangle 2"/>
          <p:cNvSpPr/>
          <p:nvPr/>
        </p:nvSpPr>
        <p:spPr bwMode="auto">
          <a:xfrm>
            <a:off x="3369364" y="3578996"/>
            <a:ext cx="2286000" cy="822960"/>
          </a:xfrm>
          <a:prstGeom prst="roundRect">
            <a:avLst/>
          </a:prstGeom>
          <a:solidFill>
            <a:schemeClr val="accent3"/>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mn-lt"/>
              </a:rPr>
              <a:t>Enrichment</a:t>
            </a:r>
            <a:endParaRPr kumimoji="0" lang="en-US" sz="3200" b="1" i="0" u="none" strike="noStrike" cap="none" normalizeH="0" baseline="0" dirty="0" smtClean="0">
              <a:ln>
                <a:noFill/>
              </a:ln>
              <a:solidFill>
                <a:schemeClr val="bg1"/>
              </a:solidFill>
              <a:effectLst/>
              <a:latin typeface="+mn-lt"/>
            </a:endParaRPr>
          </a:p>
        </p:txBody>
      </p:sp>
      <p:sp>
        <p:nvSpPr>
          <p:cNvPr id="10" name="Rounded Rectangle 9"/>
          <p:cNvSpPr/>
          <p:nvPr/>
        </p:nvSpPr>
        <p:spPr bwMode="auto">
          <a:xfrm>
            <a:off x="3369364" y="5626576"/>
            <a:ext cx="2286000" cy="822960"/>
          </a:xfrm>
          <a:prstGeom prst="roundRect">
            <a:avLst/>
          </a:prstGeom>
          <a:solidFill>
            <a:srgbClr val="B32317"/>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mn-lt"/>
              </a:rPr>
              <a:t>Realignment</a:t>
            </a:r>
            <a:endParaRPr kumimoji="0" lang="en-US" sz="3200" b="1" i="0" u="none" strike="noStrike" cap="none" normalizeH="0" baseline="0" dirty="0" smtClean="0">
              <a:ln>
                <a:noFill/>
              </a:ln>
              <a:solidFill>
                <a:schemeClr val="bg1"/>
              </a:solidFill>
              <a:effectLst/>
              <a:latin typeface="+mn-lt"/>
            </a:endParaRPr>
          </a:p>
        </p:txBody>
      </p:sp>
      <p:sp>
        <p:nvSpPr>
          <p:cNvPr id="11" name="Rounded Rectangle 10"/>
          <p:cNvSpPr/>
          <p:nvPr/>
        </p:nvSpPr>
        <p:spPr bwMode="auto">
          <a:xfrm>
            <a:off x="228600" y="3578996"/>
            <a:ext cx="2286000" cy="822960"/>
          </a:xfrm>
          <a:prstGeom prst="roundRect">
            <a:avLst/>
          </a:prstGeom>
          <a:solidFill>
            <a:schemeClr val="accent2"/>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mn-lt"/>
              </a:rPr>
              <a:t>Lateral</a:t>
            </a:r>
            <a:endParaRPr kumimoji="0" lang="en-US" sz="3200" b="1" i="0" u="none" strike="noStrike" cap="none" normalizeH="0" baseline="0" dirty="0" smtClean="0">
              <a:ln>
                <a:noFill/>
              </a:ln>
              <a:solidFill>
                <a:schemeClr val="bg1"/>
              </a:solidFill>
              <a:effectLst/>
              <a:latin typeface="+mn-lt"/>
            </a:endParaRPr>
          </a:p>
        </p:txBody>
      </p:sp>
      <p:sp>
        <p:nvSpPr>
          <p:cNvPr id="12" name="Rounded Rectangle 11"/>
          <p:cNvSpPr/>
          <p:nvPr/>
        </p:nvSpPr>
        <p:spPr bwMode="auto">
          <a:xfrm>
            <a:off x="6622017" y="3578996"/>
            <a:ext cx="2286000" cy="822960"/>
          </a:xfrm>
          <a:prstGeom prst="roundRect">
            <a:avLst/>
          </a:prstGeom>
          <a:solidFill>
            <a:srgbClr val="3B3B69"/>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mn-lt"/>
              </a:rPr>
              <a:t>Lateral</a:t>
            </a:r>
            <a:endParaRPr kumimoji="0" lang="en-US" sz="3200" b="1" i="0" u="none" strike="noStrike" cap="none" normalizeH="0" baseline="0" dirty="0" smtClean="0">
              <a:ln>
                <a:noFill/>
              </a:ln>
              <a:solidFill>
                <a:schemeClr val="bg1"/>
              </a:solidFill>
              <a:effectLst/>
              <a:latin typeface="+mn-lt"/>
            </a:endParaRPr>
          </a:p>
        </p:txBody>
      </p:sp>
      <p:sp>
        <p:nvSpPr>
          <p:cNvPr id="13" name="Rounded Rectangle 12"/>
          <p:cNvSpPr/>
          <p:nvPr/>
        </p:nvSpPr>
        <p:spPr bwMode="auto">
          <a:xfrm>
            <a:off x="3369364" y="1341625"/>
            <a:ext cx="2286000" cy="822960"/>
          </a:xfrm>
          <a:prstGeom prst="roundRect">
            <a:avLst/>
          </a:prstGeom>
          <a:solidFill>
            <a:schemeClr val="accent1"/>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mn-lt"/>
              </a:rPr>
              <a:t>Vertical</a:t>
            </a:r>
            <a:endParaRPr kumimoji="0" lang="en-US" sz="3200" b="1" i="0" u="none" strike="noStrike" cap="none" normalizeH="0" baseline="0" dirty="0" smtClean="0">
              <a:ln>
                <a:noFill/>
              </a:ln>
              <a:solidFill>
                <a:schemeClr val="bg1"/>
              </a:solidFill>
              <a:effectLst/>
              <a:latin typeface="+mn-lt"/>
            </a:endParaRPr>
          </a:p>
        </p:txBody>
      </p:sp>
      <p:cxnSp>
        <p:nvCxnSpPr>
          <p:cNvPr id="7" name="Straight Arrow Connector 6"/>
          <p:cNvCxnSpPr>
            <a:stCxn id="13" idx="1"/>
            <a:endCxn id="11" idx="0"/>
          </p:cNvCxnSpPr>
          <p:nvPr/>
        </p:nvCxnSpPr>
        <p:spPr bwMode="auto">
          <a:xfrm flipH="1">
            <a:off x="1371600" y="1753105"/>
            <a:ext cx="1997764" cy="1825891"/>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0" name="Straight Arrow Connector 19"/>
          <p:cNvCxnSpPr>
            <a:stCxn id="3" idx="1"/>
            <a:endCxn id="11" idx="3"/>
          </p:cNvCxnSpPr>
          <p:nvPr/>
        </p:nvCxnSpPr>
        <p:spPr bwMode="auto">
          <a:xfrm flipH="1">
            <a:off x="2514600" y="3990476"/>
            <a:ext cx="854764" cy="0"/>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1" name="Straight Arrow Connector 20"/>
          <p:cNvCxnSpPr>
            <a:stCxn id="3" idx="2"/>
            <a:endCxn id="10" idx="0"/>
          </p:cNvCxnSpPr>
          <p:nvPr/>
        </p:nvCxnSpPr>
        <p:spPr bwMode="auto">
          <a:xfrm>
            <a:off x="4512364" y="4401956"/>
            <a:ext cx="0" cy="1224620"/>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2" name="Straight Arrow Connector 21"/>
          <p:cNvCxnSpPr>
            <a:stCxn id="12" idx="2"/>
            <a:endCxn id="10" idx="3"/>
          </p:cNvCxnSpPr>
          <p:nvPr/>
        </p:nvCxnSpPr>
        <p:spPr bwMode="auto">
          <a:xfrm flipH="1">
            <a:off x="5655364" y="4401956"/>
            <a:ext cx="2109653" cy="1636100"/>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3" name="Straight Arrow Connector 22"/>
          <p:cNvCxnSpPr>
            <a:stCxn id="13" idx="3"/>
            <a:endCxn id="12" idx="0"/>
          </p:cNvCxnSpPr>
          <p:nvPr/>
        </p:nvCxnSpPr>
        <p:spPr bwMode="auto">
          <a:xfrm>
            <a:off x="5655364" y="1753105"/>
            <a:ext cx="2109653" cy="1825891"/>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5" name="Straight Arrow Connector 24"/>
          <p:cNvCxnSpPr>
            <a:stCxn id="11" idx="2"/>
            <a:endCxn id="10" idx="1"/>
          </p:cNvCxnSpPr>
          <p:nvPr/>
        </p:nvCxnSpPr>
        <p:spPr bwMode="auto">
          <a:xfrm>
            <a:off x="1371600" y="4401956"/>
            <a:ext cx="1997764" cy="1636100"/>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7" name="Straight Arrow Connector 26"/>
          <p:cNvCxnSpPr>
            <a:stCxn id="13" idx="2"/>
            <a:endCxn id="3" idx="0"/>
          </p:cNvCxnSpPr>
          <p:nvPr/>
        </p:nvCxnSpPr>
        <p:spPr bwMode="auto">
          <a:xfrm>
            <a:off x="4512364" y="2164585"/>
            <a:ext cx="0" cy="1414411"/>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cxnSp>
        <p:nvCxnSpPr>
          <p:cNvPr id="29" name="Straight Arrow Connector 28"/>
          <p:cNvCxnSpPr>
            <a:stCxn id="12" idx="1"/>
            <a:endCxn id="3" idx="3"/>
          </p:cNvCxnSpPr>
          <p:nvPr/>
        </p:nvCxnSpPr>
        <p:spPr bwMode="auto">
          <a:xfrm flipH="1">
            <a:off x="5655364" y="3990476"/>
            <a:ext cx="966653" cy="0"/>
          </a:xfrm>
          <a:prstGeom prst="straightConnector1">
            <a:avLst/>
          </a:prstGeom>
          <a:solidFill>
            <a:schemeClr val="accent1"/>
          </a:solidFill>
          <a:ln w="57150" cap="flat" cmpd="sng" algn="ctr">
            <a:solidFill>
              <a:schemeClr val="bg2">
                <a:lumMod val="75000"/>
              </a:schemeClr>
            </a:solidFill>
            <a:prstDash val="solid"/>
            <a:round/>
            <a:headEnd type="arrow"/>
            <a:tailEnd type="arrow"/>
          </a:ln>
          <a:effectLst/>
        </p:spPr>
      </p:cxnSp>
    </p:spTree>
    <p:extLst>
      <p:ext uri="{BB962C8B-B14F-4D97-AF65-F5344CB8AC3E}">
        <p14:creationId xmlns:p14="http://schemas.microsoft.com/office/powerpoint/2010/main" val="22139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Prework – Key Insights?</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800600"/>
            <a:ext cx="3647130"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16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Taking Charge of Your Career</a:t>
            </a:r>
            <a:endParaRPr lang="en-US" dirty="0"/>
          </a:p>
        </p:txBody>
      </p:sp>
      <p:sp>
        <p:nvSpPr>
          <p:cNvPr id="14" name="Slide Number Placeholder 13"/>
          <p:cNvSpPr>
            <a:spLocks noGrp="1"/>
          </p:cNvSpPr>
          <p:nvPr>
            <p:ph type="sldNum" sz="quarter" idx="12"/>
          </p:nvPr>
        </p:nvSpPr>
        <p:spPr/>
        <p:txBody>
          <a:bodyPr/>
          <a:lstStyle/>
          <a:p>
            <a:pPr>
              <a:defRPr/>
            </a:pPr>
            <a:fld id="{6A5210BE-F8C0-40A5-A561-5A8107F1287D}" type="slidenum">
              <a:rPr lang="en-US" smtClean="0"/>
              <a:pPr>
                <a:defRPr/>
              </a:pPr>
              <a:t>13</a:t>
            </a:fld>
            <a:endParaRPr lang="en-US" dirty="0"/>
          </a:p>
        </p:txBody>
      </p:sp>
      <p:grpSp>
        <p:nvGrpSpPr>
          <p:cNvPr id="24580" name="Group 11"/>
          <p:cNvGrpSpPr>
            <a:grpSpLocks/>
          </p:cNvGrpSpPr>
          <p:nvPr/>
        </p:nvGrpSpPr>
        <p:grpSpPr bwMode="auto">
          <a:xfrm>
            <a:off x="291073" y="1054426"/>
            <a:ext cx="4738127" cy="4279574"/>
            <a:chOff x="376364" y="1052164"/>
            <a:chExt cx="5296471" cy="4789882"/>
          </a:xfrm>
        </p:grpSpPr>
        <p:sp>
          <p:nvSpPr>
            <p:cNvPr id="24584" name="Freeform 3"/>
            <p:cNvSpPr>
              <a:spLocks/>
            </p:cNvSpPr>
            <p:nvPr/>
          </p:nvSpPr>
          <p:spPr bwMode="ltGray">
            <a:xfrm>
              <a:off x="376364" y="1111347"/>
              <a:ext cx="266330" cy="371535"/>
            </a:xfrm>
            <a:custGeom>
              <a:avLst/>
              <a:gdLst>
                <a:gd name="T0" fmla="*/ 2147483647 w 133"/>
                <a:gd name="T1" fmla="*/ 2147483647 h 234"/>
                <a:gd name="T2" fmla="*/ 2147483647 w 133"/>
                <a:gd name="T3" fmla="*/ 2147483647 h 234"/>
                <a:gd name="T4" fmla="*/ 2147483647 w 133"/>
                <a:gd name="T5" fmla="*/ 2147483647 h 234"/>
                <a:gd name="T6" fmla="*/ 2147483647 w 133"/>
                <a:gd name="T7" fmla="*/ 2147483647 h 234"/>
                <a:gd name="T8" fmla="*/ 2147483647 w 133"/>
                <a:gd name="T9" fmla="*/ 2147483647 h 234"/>
                <a:gd name="T10" fmla="*/ 2147483647 w 133"/>
                <a:gd name="T11" fmla="*/ 2147483647 h 234"/>
                <a:gd name="T12" fmla="*/ 2147483647 w 133"/>
                <a:gd name="T13" fmla="*/ 2147483647 h 234"/>
                <a:gd name="T14" fmla="*/ 2147483647 w 133"/>
                <a:gd name="T15" fmla="*/ 2147483647 h 234"/>
                <a:gd name="T16" fmla="*/ 2147483647 w 133"/>
                <a:gd name="T17" fmla="*/ 2147483647 h 234"/>
                <a:gd name="T18" fmla="*/ 2147483647 w 133"/>
                <a:gd name="T19" fmla="*/ 2147483647 h 234"/>
                <a:gd name="T20" fmla="*/ 2147483647 w 133"/>
                <a:gd name="T21" fmla="*/ 2147483647 h 234"/>
                <a:gd name="T22" fmla="*/ 2147483647 w 133"/>
                <a:gd name="T23" fmla="*/ 2147483647 h 234"/>
                <a:gd name="T24" fmla="*/ 2147483647 w 133"/>
                <a:gd name="T25" fmla="*/ 2147483647 h 234"/>
                <a:gd name="T26" fmla="*/ 2147483647 w 133"/>
                <a:gd name="T27" fmla="*/ 2147483647 h 234"/>
                <a:gd name="T28" fmla="*/ 2147483647 w 133"/>
                <a:gd name="T29" fmla="*/ 2147483647 h 234"/>
                <a:gd name="T30" fmla="*/ 2147483647 w 133"/>
                <a:gd name="T31" fmla="*/ 2147483647 h 234"/>
                <a:gd name="T32" fmla="*/ 2147483647 w 133"/>
                <a:gd name="T33" fmla="*/ 2147483647 h 234"/>
                <a:gd name="T34" fmla="*/ 2147483647 w 133"/>
                <a:gd name="T35" fmla="*/ 2147483647 h 234"/>
                <a:gd name="T36" fmla="*/ 2147483647 w 133"/>
                <a:gd name="T37" fmla="*/ 2147483647 h 234"/>
                <a:gd name="T38" fmla="*/ 2147483647 w 133"/>
                <a:gd name="T39" fmla="*/ 2147483647 h 234"/>
                <a:gd name="T40" fmla="*/ 2147483647 w 133"/>
                <a:gd name="T41" fmla="*/ 2147483647 h 234"/>
                <a:gd name="T42" fmla="*/ 2147483647 w 133"/>
                <a:gd name="T43" fmla="*/ 2147483647 h 234"/>
                <a:gd name="T44" fmla="*/ 2147483647 w 133"/>
                <a:gd name="T45" fmla="*/ 2147483647 h 234"/>
                <a:gd name="T46" fmla="*/ 2147483647 w 133"/>
                <a:gd name="T47" fmla="*/ 2147483647 h 234"/>
                <a:gd name="T48" fmla="*/ 2147483647 w 133"/>
                <a:gd name="T49" fmla="*/ 2147483647 h 234"/>
                <a:gd name="T50" fmla="*/ 2147483647 w 133"/>
                <a:gd name="T51" fmla="*/ 2147483647 h 234"/>
                <a:gd name="T52" fmla="*/ 2147483647 w 133"/>
                <a:gd name="T53" fmla="*/ 2147483647 h 234"/>
                <a:gd name="T54" fmla="*/ 2147483647 w 133"/>
                <a:gd name="T55" fmla="*/ 2147483647 h 234"/>
                <a:gd name="T56" fmla="*/ 2147483647 w 133"/>
                <a:gd name="T57" fmla="*/ 2147483647 h 234"/>
                <a:gd name="T58" fmla="*/ 2147483647 w 133"/>
                <a:gd name="T59" fmla="*/ 2147483647 h 234"/>
                <a:gd name="T60" fmla="*/ 2147483647 w 133"/>
                <a:gd name="T61" fmla="*/ 2147483647 h 234"/>
                <a:gd name="T62" fmla="*/ 2147483647 w 133"/>
                <a:gd name="T63" fmla="*/ 2147483647 h 234"/>
                <a:gd name="T64" fmla="*/ 2147483647 w 133"/>
                <a:gd name="T65" fmla="*/ 2147483647 h 234"/>
                <a:gd name="T66" fmla="*/ 2147483647 w 133"/>
                <a:gd name="T67" fmla="*/ 2147483647 h 234"/>
                <a:gd name="T68" fmla="*/ 2147483647 w 133"/>
                <a:gd name="T69" fmla="*/ 2147483647 h 234"/>
                <a:gd name="T70" fmla="*/ 2147483647 w 133"/>
                <a:gd name="T71" fmla="*/ 2147483647 h 234"/>
                <a:gd name="T72" fmla="*/ 2147483647 w 133"/>
                <a:gd name="T73" fmla="*/ 2147483647 h 234"/>
                <a:gd name="T74" fmla="*/ 2147483647 w 133"/>
                <a:gd name="T75" fmla="*/ 2147483647 h 234"/>
                <a:gd name="T76" fmla="*/ 0 w 133"/>
                <a:gd name="T77" fmla="*/ 2147483647 h 234"/>
                <a:gd name="T78" fmla="*/ 2147483647 w 133"/>
                <a:gd name="T79" fmla="*/ 2147483647 h 234"/>
                <a:gd name="T80" fmla="*/ 2147483647 w 133"/>
                <a:gd name="T81" fmla="*/ 2147483647 h 234"/>
                <a:gd name="T82" fmla="*/ 2147483647 w 133"/>
                <a:gd name="T83" fmla="*/ 2147483647 h 234"/>
                <a:gd name="T84" fmla="*/ 2147483647 w 133"/>
                <a:gd name="T85" fmla="*/ 2147483647 h 234"/>
                <a:gd name="T86" fmla="*/ 2147483647 w 133"/>
                <a:gd name="T87" fmla="*/ 2147483647 h 234"/>
                <a:gd name="T88" fmla="*/ 2147483647 w 133"/>
                <a:gd name="T89" fmla="*/ 2147483647 h 234"/>
                <a:gd name="T90" fmla="*/ 2147483647 w 133"/>
                <a:gd name="T91" fmla="*/ 2147483647 h 234"/>
                <a:gd name="T92" fmla="*/ 2147483647 w 133"/>
                <a:gd name="T93" fmla="*/ 2147483647 h 234"/>
                <a:gd name="T94" fmla="*/ 2147483647 w 133"/>
                <a:gd name="T95" fmla="*/ 0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
                <a:gd name="T145" fmla="*/ 0 h 234"/>
                <a:gd name="T146" fmla="*/ 133 w 133"/>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 h="234">
                  <a:moveTo>
                    <a:pt x="121" y="0"/>
                  </a:moveTo>
                  <a:lnTo>
                    <a:pt x="121" y="17"/>
                  </a:lnTo>
                  <a:lnTo>
                    <a:pt x="112" y="21"/>
                  </a:lnTo>
                  <a:lnTo>
                    <a:pt x="104" y="25"/>
                  </a:lnTo>
                  <a:lnTo>
                    <a:pt x="96" y="29"/>
                  </a:lnTo>
                  <a:lnTo>
                    <a:pt x="89" y="34"/>
                  </a:lnTo>
                  <a:lnTo>
                    <a:pt x="82" y="40"/>
                  </a:lnTo>
                  <a:lnTo>
                    <a:pt x="75" y="46"/>
                  </a:lnTo>
                  <a:lnTo>
                    <a:pt x="69" y="52"/>
                  </a:lnTo>
                  <a:lnTo>
                    <a:pt x="64" y="59"/>
                  </a:lnTo>
                  <a:lnTo>
                    <a:pt x="59" y="66"/>
                  </a:lnTo>
                  <a:lnTo>
                    <a:pt x="55" y="73"/>
                  </a:lnTo>
                  <a:lnTo>
                    <a:pt x="51" y="81"/>
                  </a:lnTo>
                  <a:lnTo>
                    <a:pt x="48" y="88"/>
                  </a:lnTo>
                  <a:lnTo>
                    <a:pt x="46" y="96"/>
                  </a:lnTo>
                  <a:lnTo>
                    <a:pt x="45" y="103"/>
                  </a:lnTo>
                  <a:lnTo>
                    <a:pt x="44" y="111"/>
                  </a:lnTo>
                  <a:lnTo>
                    <a:pt x="43" y="118"/>
                  </a:lnTo>
                  <a:lnTo>
                    <a:pt x="44" y="124"/>
                  </a:lnTo>
                  <a:lnTo>
                    <a:pt x="45" y="126"/>
                  </a:lnTo>
                  <a:lnTo>
                    <a:pt x="45" y="128"/>
                  </a:lnTo>
                  <a:lnTo>
                    <a:pt x="47" y="130"/>
                  </a:lnTo>
                  <a:lnTo>
                    <a:pt x="49" y="130"/>
                  </a:lnTo>
                  <a:lnTo>
                    <a:pt x="51" y="130"/>
                  </a:lnTo>
                  <a:lnTo>
                    <a:pt x="54" y="128"/>
                  </a:lnTo>
                  <a:lnTo>
                    <a:pt x="60" y="124"/>
                  </a:lnTo>
                  <a:lnTo>
                    <a:pt x="67" y="122"/>
                  </a:lnTo>
                  <a:lnTo>
                    <a:pt x="70" y="121"/>
                  </a:lnTo>
                  <a:lnTo>
                    <a:pt x="74" y="120"/>
                  </a:lnTo>
                  <a:lnTo>
                    <a:pt x="82" y="120"/>
                  </a:lnTo>
                  <a:lnTo>
                    <a:pt x="87" y="120"/>
                  </a:lnTo>
                  <a:lnTo>
                    <a:pt x="92" y="121"/>
                  </a:lnTo>
                  <a:lnTo>
                    <a:pt x="97" y="122"/>
                  </a:lnTo>
                  <a:lnTo>
                    <a:pt x="101" y="124"/>
                  </a:lnTo>
                  <a:lnTo>
                    <a:pt x="106" y="126"/>
                  </a:lnTo>
                  <a:lnTo>
                    <a:pt x="110" y="129"/>
                  </a:lnTo>
                  <a:lnTo>
                    <a:pt x="114" y="132"/>
                  </a:lnTo>
                  <a:lnTo>
                    <a:pt x="118" y="136"/>
                  </a:lnTo>
                  <a:lnTo>
                    <a:pt x="121" y="140"/>
                  </a:lnTo>
                  <a:lnTo>
                    <a:pt x="125" y="145"/>
                  </a:lnTo>
                  <a:lnTo>
                    <a:pt x="127" y="149"/>
                  </a:lnTo>
                  <a:lnTo>
                    <a:pt x="129" y="154"/>
                  </a:lnTo>
                  <a:lnTo>
                    <a:pt x="131" y="159"/>
                  </a:lnTo>
                  <a:lnTo>
                    <a:pt x="132" y="164"/>
                  </a:lnTo>
                  <a:lnTo>
                    <a:pt x="133" y="169"/>
                  </a:lnTo>
                  <a:lnTo>
                    <a:pt x="133" y="175"/>
                  </a:lnTo>
                  <a:lnTo>
                    <a:pt x="133" y="181"/>
                  </a:lnTo>
                  <a:lnTo>
                    <a:pt x="132" y="186"/>
                  </a:lnTo>
                  <a:lnTo>
                    <a:pt x="131" y="192"/>
                  </a:lnTo>
                  <a:lnTo>
                    <a:pt x="129" y="197"/>
                  </a:lnTo>
                  <a:lnTo>
                    <a:pt x="126" y="202"/>
                  </a:lnTo>
                  <a:lnTo>
                    <a:pt x="123" y="207"/>
                  </a:lnTo>
                  <a:lnTo>
                    <a:pt x="120" y="212"/>
                  </a:lnTo>
                  <a:lnTo>
                    <a:pt x="116" y="216"/>
                  </a:lnTo>
                  <a:lnTo>
                    <a:pt x="111" y="220"/>
                  </a:lnTo>
                  <a:lnTo>
                    <a:pt x="106" y="224"/>
                  </a:lnTo>
                  <a:lnTo>
                    <a:pt x="101" y="227"/>
                  </a:lnTo>
                  <a:lnTo>
                    <a:pt x="96" y="230"/>
                  </a:lnTo>
                  <a:lnTo>
                    <a:pt x="90" y="232"/>
                  </a:lnTo>
                  <a:lnTo>
                    <a:pt x="85" y="233"/>
                  </a:lnTo>
                  <a:lnTo>
                    <a:pt x="79" y="234"/>
                  </a:lnTo>
                  <a:lnTo>
                    <a:pt x="73" y="234"/>
                  </a:lnTo>
                  <a:lnTo>
                    <a:pt x="65" y="234"/>
                  </a:lnTo>
                  <a:lnTo>
                    <a:pt x="58" y="233"/>
                  </a:lnTo>
                  <a:lnTo>
                    <a:pt x="52" y="231"/>
                  </a:lnTo>
                  <a:lnTo>
                    <a:pt x="45" y="228"/>
                  </a:lnTo>
                  <a:lnTo>
                    <a:pt x="39" y="225"/>
                  </a:lnTo>
                  <a:lnTo>
                    <a:pt x="33" y="221"/>
                  </a:lnTo>
                  <a:lnTo>
                    <a:pt x="27" y="216"/>
                  </a:lnTo>
                  <a:lnTo>
                    <a:pt x="22" y="210"/>
                  </a:lnTo>
                  <a:lnTo>
                    <a:pt x="17" y="204"/>
                  </a:lnTo>
                  <a:lnTo>
                    <a:pt x="12" y="197"/>
                  </a:lnTo>
                  <a:lnTo>
                    <a:pt x="8" y="190"/>
                  </a:lnTo>
                  <a:lnTo>
                    <a:pt x="5" y="182"/>
                  </a:lnTo>
                  <a:lnTo>
                    <a:pt x="3" y="173"/>
                  </a:lnTo>
                  <a:lnTo>
                    <a:pt x="1" y="164"/>
                  </a:lnTo>
                  <a:lnTo>
                    <a:pt x="0" y="155"/>
                  </a:lnTo>
                  <a:lnTo>
                    <a:pt x="0" y="145"/>
                  </a:lnTo>
                  <a:lnTo>
                    <a:pt x="1" y="133"/>
                  </a:lnTo>
                  <a:lnTo>
                    <a:pt x="2" y="122"/>
                  </a:lnTo>
                  <a:lnTo>
                    <a:pt x="3" y="117"/>
                  </a:lnTo>
                  <a:lnTo>
                    <a:pt x="4" y="111"/>
                  </a:lnTo>
                  <a:lnTo>
                    <a:pt x="7" y="100"/>
                  </a:lnTo>
                  <a:lnTo>
                    <a:pt x="11" y="90"/>
                  </a:lnTo>
                  <a:lnTo>
                    <a:pt x="16" y="80"/>
                  </a:lnTo>
                  <a:lnTo>
                    <a:pt x="22" y="70"/>
                  </a:lnTo>
                  <a:lnTo>
                    <a:pt x="29" y="60"/>
                  </a:lnTo>
                  <a:lnTo>
                    <a:pt x="37" y="51"/>
                  </a:lnTo>
                  <a:lnTo>
                    <a:pt x="46" y="43"/>
                  </a:lnTo>
                  <a:lnTo>
                    <a:pt x="56" y="34"/>
                  </a:lnTo>
                  <a:lnTo>
                    <a:pt x="67" y="27"/>
                  </a:lnTo>
                  <a:lnTo>
                    <a:pt x="79" y="19"/>
                  </a:lnTo>
                  <a:lnTo>
                    <a:pt x="85" y="16"/>
                  </a:lnTo>
                  <a:lnTo>
                    <a:pt x="92" y="12"/>
                  </a:lnTo>
                  <a:lnTo>
                    <a:pt x="106" y="6"/>
                  </a:lnTo>
                  <a:lnTo>
                    <a:pt x="121" y="0"/>
                  </a:lnTo>
                  <a:close/>
                </a:path>
              </a:pathLst>
            </a:custGeom>
            <a:solidFill>
              <a:schemeClr val="folHlink"/>
            </a:solidFill>
            <a:ln w="9525">
              <a:noFill/>
              <a:round/>
              <a:headEnd/>
              <a:tailEnd/>
            </a:ln>
          </p:spPr>
          <p:txBody>
            <a:bodyPr/>
            <a:lstStyle/>
            <a:p>
              <a:endParaRPr lang="en-US" dirty="0"/>
            </a:p>
          </p:txBody>
        </p:sp>
        <p:sp>
          <p:nvSpPr>
            <p:cNvPr id="24585" name="Freeform 4"/>
            <p:cNvSpPr>
              <a:spLocks/>
            </p:cNvSpPr>
            <p:nvPr/>
          </p:nvSpPr>
          <p:spPr bwMode="ltGray">
            <a:xfrm>
              <a:off x="714785" y="1111347"/>
              <a:ext cx="268333" cy="371535"/>
            </a:xfrm>
            <a:custGeom>
              <a:avLst/>
              <a:gdLst>
                <a:gd name="T0" fmla="*/ 2147483647 w 134"/>
                <a:gd name="T1" fmla="*/ 2147483647 h 234"/>
                <a:gd name="T2" fmla="*/ 2147483647 w 134"/>
                <a:gd name="T3" fmla="*/ 2147483647 h 234"/>
                <a:gd name="T4" fmla="*/ 2147483647 w 134"/>
                <a:gd name="T5" fmla="*/ 2147483647 h 234"/>
                <a:gd name="T6" fmla="*/ 2147483647 w 134"/>
                <a:gd name="T7" fmla="*/ 2147483647 h 234"/>
                <a:gd name="T8" fmla="*/ 2147483647 w 134"/>
                <a:gd name="T9" fmla="*/ 2147483647 h 234"/>
                <a:gd name="T10" fmla="*/ 2147483647 w 134"/>
                <a:gd name="T11" fmla="*/ 2147483647 h 234"/>
                <a:gd name="T12" fmla="*/ 2147483647 w 134"/>
                <a:gd name="T13" fmla="*/ 2147483647 h 234"/>
                <a:gd name="T14" fmla="*/ 2147483647 w 134"/>
                <a:gd name="T15" fmla="*/ 2147483647 h 234"/>
                <a:gd name="T16" fmla="*/ 2147483647 w 134"/>
                <a:gd name="T17" fmla="*/ 2147483647 h 234"/>
                <a:gd name="T18" fmla="*/ 2147483647 w 134"/>
                <a:gd name="T19" fmla="*/ 2147483647 h 234"/>
                <a:gd name="T20" fmla="*/ 2147483647 w 134"/>
                <a:gd name="T21" fmla="*/ 2147483647 h 234"/>
                <a:gd name="T22" fmla="*/ 2147483647 w 134"/>
                <a:gd name="T23" fmla="*/ 2147483647 h 234"/>
                <a:gd name="T24" fmla="*/ 2147483647 w 134"/>
                <a:gd name="T25" fmla="*/ 2147483647 h 234"/>
                <a:gd name="T26" fmla="*/ 2147483647 w 134"/>
                <a:gd name="T27" fmla="*/ 2147483647 h 234"/>
                <a:gd name="T28" fmla="*/ 2147483647 w 134"/>
                <a:gd name="T29" fmla="*/ 2147483647 h 234"/>
                <a:gd name="T30" fmla="*/ 2147483647 w 134"/>
                <a:gd name="T31" fmla="*/ 2147483647 h 234"/>
                <a:gd name="T32" fmla="*/ 2147483647 w 134"/>
                <a:gd name="T33" fmla="*/ 2147483647 h 234"/>
                <a:gd name="T34" fmla="*/ 2147483647 w 134"/>
                <a:gd name="T35" fmla="*/ 2147483647 h 234"/>
                <a:gd name="T36" fmla="*/ 2147483647 w 134"/>
                <a:gd name="T37" fmla="*/ 2147483647 h 234"/>
                <a:gd name="T38" fmla="*/ 2147483647 w 134"/>
                <a:gd name="T39" fmla="*/ 2147483647 h 234"/>
                <a:gd name="T40" fmla="*/ 2147483647 w 134"/>
                <a:gd name="T41" fmla="*/ 2147483647 h 234"/>
                <a:gd name="T42" fmla="*/ 2147483647 w 134"/>
                <a:gd name="T43" fmla="*/ 2147483647 h 234"/>
                <a:gd name="T44" fmla="*/ 2147483647 w 134"/>
                <a:gd name="T45" fmla="*/ 2147483647 h 234"/>
                <a:gd name="T46" fmla="*/ 2147483647 w 134"/>
                <a:gd name="T47" fmla="*/ 2147483647 h 234"/>
                <a:gd name="T48" fmla="*/ 2147483647 w 134"/>
                <a:gd name="T49" fmla="*/ 2147483647 h 234"/>
                <a:gd name="T50" fmla="*/ 2147483647 w 134"/>
                <a:gd name="T51" fmla="*/ 2147483647 h 234"/>
                <a:gd name="T52" fmla="*/ 2147483647 w 134"/>
                <a:gd name="T53" fmla="*/ 2147483647 h 234"/>
                <a:gd name="T54" fmla="*/ 2147483647 w 134"/>
                <a:gd name="T55" fmla="*/ 2147483647 h 234"/>
                <a:gd name="T56" fmla="*/ 2147483647 w 134"/>
                <a:gd name="T57" fmla="*/ 2147483647 h 234"/>
                <a:gd name="T58" fmla="*/ 2147483647 w 134"/>
                <a:gd name="T59" fmla="*/ 2147483647 h 234"/>
                <a:gd name="T60" fmla="*/ 2147483647 w 134"/>
                <a:gd name="T61" fmla="*/ 2147483647 h 234"/>
                <a:gd name="T62" fmla="*/ 2147483647 w 134"/>
                <a:gd name="T63" fmla="*/ 2147483647 h 234"/>
                <a:gd name="T64" fmla="*/ 2147483647 w 134"/>
                <a:gd name="T65" fmla="*/ 2147483647 h 234"/>
                <a:gd name="T66" fmla="*/ 2147483647 w 134"/>
                <a:gd name="T67" fmla="*/ 2147483647 h 234"/>
                <a:gd name="T68" fmla="*/ 2147483647 w 134"/>
                <a:gd name="T69" fmla="*/ 2147483647 h 234"/>
                <a:gd name="T70" fmla="*/ 2147483647 w 134"/>
                <a:gd name="T71" fmla="*/ 2147483647 h 234"/>
                <a:gd name="T72" fmla="*/ 2147483647 w 134"/>
                <a:gd name="T73" fmla="*/ 2147483647 h 234"/>
                <a:gd name="T74" fmla="*/ 2147483647 w 134"/>
                <a:gd name="T75" fmla="*/ 2147483647 h 234"/>
                <a:gd name="T76" fmla="*/ 0 w 134"/>
                <a:gd name="T77" fmla="*/ 2147483647 h 234"/>
                <a:gd name="T78" fmla="*/ 2147483647 w 134"/>
                <a:gd name="T79" fmla="*/ 2147483647 h 234"/>
                <a:gd name="T80" fmla="*/ 2147483647 w 134"/>
                <a:gd name="T81" fmla="*/ 2147483647 h 234"/>
                <a:gd name="T82" fmla="*/ 2147483647 w 134"/>
                <a:gd name="T83" fmla="*/ 2147483647 h 234"/>
                <a:gd name="T84" fmla="*/ 2147483647 w 134"/>
                <a:gd name="T85" fmla="*/ 2147483647 h 234"/>
                <a:gd name="T86" fmla="*/ 2147483647 w 134"/>
                <a:gd name="T87" fmla="*/ 2147483647 h 234"/>
                <a:gd name="T88" fmla="*/ 2147483647 w 134"/>
                <a:gd name="T89" fmla="*/ 2147483647 h 234"/>
                <a:gd name="T90" fmla="*/ 2147483647 w 134"/>
                <a:gd name="T91" fmla="*/ 2147483647 h 234"/>
                <a:gd name="T92" fmla="*/ 2147483647 w 134"/>
                <a:gd name="T93" fmla="*/ 2147483647 h 234"/>
                <a:gd name="T94" fmla="*/ 2147483647 w 134"/>
                <a:gd name="T95" fmla="*/ 0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
                <a:gd name="T145" fmla="*/ 0 h 234"/>
                <a:gd name="T146" fmla="*/ 134 w 134"/>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 h="234">
                  <a:moveTo>
                    <a:pt x="121" y="0"/>
                  </a:moveTo>
                  <a:lnTo>
                    <a:pt x="121" y="17"/>
                  </a:lnTo>
                  <a:lnTo>
                    <a:pt x="112" y="21"/>
                  </a:lnTo>
                  <a:lnTo>
                    <a:pt x="104" y="25"/>
                  </a:lnTo>
                  <a:lnTo>
                    <a:pt x="96" y="29"/>
                  </a:lnTo>
                  <a:lnTo>
                    <a:pt x="89" y="34"/>
                  </a:lnTo>
                  <a:lnTo>
                    <a:pt x="82" y="40"/>
                  </a:lnTo>
                  <a:lnTo>
                    <a:pt x="76" y="46"/>
                  </a:lnTo>
                  <a:lnTo>
                    <a:pt x="70" y="52"/>
                  </a:lnTo>
                  <a:lnTo>
                    <a:pt x="64" y="59"/>
                  </a:lnTo>
                  <a:lnTo>
                    <a:pt x="59" y="66"/>
                  </a:lnTo>
                  <a:lnTo>
                    <a:pt x="55" y="73"/>
                  </a:lnTo>
                  <a:lnTo>
                    <a:pt x="52" y="81"/>
                  </a:lnTo>
                  <a:lnTo>
                    <a:pt x="49" y="88"/>
                  </a:lnTo>
                  <a:lnTo>
                    <a:pt x="46" y="96"/>
                  </a:lnTo>
                  <a:lnTo>
                    <a:pt x="45" y="103"/>
                  </a:lnTo>
                  <a:lnTo>
                    <a:pt x="44" y="111"/>
                  </a:lnTo>
                  <a:lnTo>
                    <a:pt x="44" y="118"/>
                  </a:lnTo>
                  <a:lnTo>
                    <a:pt x="44" y="124"/>
                  </a:lnTo>
                  <a:lnTo>
                    <a:pt x="45" y="126"/>
                  </a:lnTo>
                  <a:lnTo>
                    <a:pt x="46" y="128"/>
                  </a:lnTo>
                  <a:lnTo>
                    <a:pt x="47" y="130"/>
                  </a:lnTo>
                  <a:lnTo>
                    <a:pt x="49" y="130"/>
                  </a:lnTo>
                  <a:lnTo>
                    <a:pt x="51" y="130"/>
                  </a:lnTo>
                  <a:lnTo>
                    <a:pt x="54" y="128"/>
                  </a:lnTo>
                  <a:lnTo>
                    <a:pt x="60" y="124"/>
                  </a:lnTo>
                  <a:lnTo>
                    <a:pt x="67" y="122"/>
                  </a:lnTo>
                  <a:lnTo>
                    <a:pt x="70" y="121"/>
                  </a:lnTo>
                  <a:lnTo>
                    <a:pt x="74" y="120"/>
                  </a:lnTo>
                  <a:lnTo>
                    <a:pt x="83" y="120"/>
                  </a:lnTo>
                  <a:lnTo>
                    <a:pt x="87" y="120"/>
                  </a:lnTo>
                  <a:lnTo>
                    <a:pt x="92" y="121"/>
                  </a:lnTo>
                  <a:lnTo>
                    <a:pt x="97" y="122"/>
                  </a:lnTo>
                  <a:lnTo>
                    <a:pt x="101" y="124"/>
                  </a:lnTo>
                  <a:lnTo>
                    <a:pt x="106" y="126"/>
                  </a:lnTo>
                  <a:lnTo>
                    <a:pt x="110" y="129"/>
                  </a:lnTo>
                  <a:lnTo>
                    <a:pt x="114" y="132"/>
                  </a:lnTo>
                  <a:lnTo>
                    <a:pt x="118" y="136"/>
                  </a:lnTo>
                  <a:lnTo>
                    <a:pt x="122" y="140"/>
                  </a:lnTo>
                  <a:lnTo>
                    <a:pt x="125" y="145"/>
                  </a:lnTo>
                  <a:lnTo>
                    <a:pt x="127" y="149"/>
                  </a:lnTo>
                  <a:lnTo>
                    <a:pt x="130" y="154"/>
                  </a:lnTo>
                  <a:lnTo>
                    <a:pt x="131" y="159"/>
                  </a:lnTo>
                  <a:lnTo>
                    <a:pt x="133" y="164"/>
                  </a:lnTo>
                  <a:lnTo>
                    <a:pt x="133" y="169"/>
                  </a:lnTo>
                  <a:lnTo>
                    <a:pt x="134" y="175"/>
                  </a:lnTo>
                  <a:lnTo>
                    <a:pt x="133" y="181"/>
                  </a:lnTo>
                  <a:lnTo>
                    <a:pt x="132" y="186"/>
                  </a:lnTo>
                  <a:lnTo>
                    <a:pt x="131" y="192"/>
                  </a:lnTo>
                  <a:lnTo>
                    <a:pt x="129" y="197"/>
                  </a:lnTo>
                  <a:lnTo>
                    <a:pt x="127" y="202"/>
                  </a:lnTo>
                  <a:lnTo>
                    <a:pt x="124" y="207"/>
                  </a:lnTo>
                  <a:lnTo>
                    <a:pt x="120" y="212"/>
                  </a:lnTo>
                  <a:lnTo>
                    <a:pt x="116" y="216"/>
                  </a:lnTo>
                  <a:lnTo>
                    <a:pt x="111" y="220"/>
                  </a:lnTo>
                  <a:lnTo>
                    <a:pt x="106" y="224"/>
                  </a:lnTo>
                  <a:lnTo>
                    <a:pt x="101" y="227"/>
                  </a:lnTo>
                  <a:lnTo>
                    <a:pt x="96" y="230"/>
                  </a:lnTo>
                  <a:lnTo>
                    <a:pt x="91" y="232"/>
                  </a:lnTo>
                  <a:lnTo>
                    <a:pt x="85" y="233"/>
                  </a:lnTo>
                  <a:lnTo>
                    <a:pt x="79" y="234"/>
                  </a:lnTo>
                  <a:lnTo>
                    <a:pt x="73" y="234"/>
                  </a:lnTo>
                  <a:lnTo>
                    <a:pt x="65" y="234"/>
                  </a:lnTo>
                  <a:lnTo>
                    <a:pt x="58" y="233"/>
                  </a:lnTo>
                  <a:lnTo>
                    <a:pt x="52" y="231"/>
                  </a:lnTo>
                  <a:lnTo>
                    <a:pt x="45" y="228"/>
                  </a:lnTo>
                  <a:lnTo>
                    <a:pt x="39" y="225"/>
                  </a:lnTo>
                  <a:lnTo>
                    <a:pt x="33" y="221"/>
                  </a:lnTo>
                  <a:lnTo>
                    <a:pt x="27" y="216"/>
                  </a:lnTo>
                  <a:lnTo>
                    <a:pt x="22" y="210"/>
                  </a:lnTo>
                  <a:lnTo>
                    <a:pt x="17" y="204"/>
                  </a:lnTo>
                  <a:lnTo>
                    <a:pt x="12" y="197"/>
                  </a:lnTo>
                  <a:lnTo>
                    <a:pt x="9" y="190"/>
                  </a:lnTo>
                  <a:lnTo>
                    <a:pt x="6" y="182"/>
                  </a:lnTo>
                  <a:lnTo>
                    <a:pt x="3" y="173"/>
                  </a:lnTo>
                  <a:lnTo>
                    <a:pt x="2" y="164"/>
                  </a:lnTo>
                  <a:lnTo>
                    <a:pt x="1" y="155"/>
                  </a:lnTo>
                  <a:lnTo>
                    <a:pt x="0" y="145"/>
                  </a:lnTo>
                  <a:lnTo>
                    <a:pt x="1" y="133"/>
                  </a:lnTo>
                  <a:lnTo>
                    <a:pt x="2" y="122"/>
                  </a:lnTo>
                  <a:lnTo>
                    <a:pt x="3" y="117"/>
                  </a:lnTo>
                  <a:lnTo>
                    <a:pt x="4" y="111"/>
                  </a:lnTo>
                  <a:lnTo>
                    <a:pt x="8" y="100"/>
                  </a:lnTo>
                  <a:lnTo>
                    <a:pt x="12" y="90"/>
                  </a:lnTo>
                  <a:lnTo>
                    <a:pt x="17" y="80"/>
                  </a:lnTo>
                  <a:lnTo>
                    <a:pt x="23" y="70"/>
                  </a:lnTo>
                  <a:lnTo>
                    <a:pt x="29" y="60"/>
                  </a:lnTo>
                  <a:lnTo>
                    <a:pt x="37" y="51"/>
                  </a:lnTo>
                  <a:lnTo>
                    <a:pt x="46" y="43"/>
                  </a:lnTo>
                  <a:lnTo>
                    <a:pt x="56" y="34"/>
                  </a:lnTo>
                  <a:lnTo>
                    <a:pt x="67" y="27"/>
                  </a:lnTo>
                  <a:lnTo>
                    <a:pt x="79" y="19"/>
                  </a:lnTo>
                  <a:lnTo>
                    <a:pt x="85" y="16"/>
                  </a:lnTo>
                  <a:lnTo>
                    <a:pt x="92" y="12"/>
                  </a:lnTo>
                  <a:lnTo>
                    <a:pt x="106" y="6"/>
                  </a:lnTo>
                  <a:lnTo>
                    <a:pt x="121" y="0"/>
                  </a:lnTo>
                  <a:close/>
                </a:path>
              </a:pathLst>
            </a:custGeom>
            <a:solidFill>
              <a:schemeClr val="folHlink"/>
            </a:solidFill>
            <a:ln w="9525">
              <a:noFill/>
              <a:round/>
              <a:headEnd/>
              <a:tailEnd/>
            </a:ln>
          </p:spPr>
          <p:txBody>
            <a:bodyPr/>
            <a:lstStyle/>
            <a:p>
              <a:endParaRPr lang="en-US" dirty="0"/>
            </a:p>
          </p:txBody>
        </p:sp>
        <p:sp>
          <p:nvSpPr>
            <p:cNvPr id="11" name="Text Placeholder 2"/>
            <p:cNvSpPr>
              <a:spLocks/>
            </p:cNvSpPr>
            <p:nvPr/>
          </p:nvSpPr>
          <p:spPr bwMode="auto">
            <a:xfrm>
              <a:off x="973722" y="1052164"/>
              <a:ext cx="4699113" cy="4789882"/>
            </a:xfrm>
            <a:prstGeom prst="rect">
              <a:avLst/>
            </a:prstGeom>
            <a:noFill/>
            <a:ln w="9525" algn="ctr">
              <a:noFill/>
              <a:miter lim="800000"/>
              <a:headEnd/>
              <a:tailEnd/>
            </a:ln>
          </p:spPr>
          <p:txBody>
            <a:bodyPr lIns="91419" tIns="45710" rIns="91419" bIns="45710"/>
            <a:lstStyle/>
            <a:p>
              <a:pPr algn="l">
                <a:lnSpc>
                  <a:spcPct val="120000"/>
                </a:lnSpc>
                <a:buClr>
                  <a:srgbClr val="678BA8"/>
                </a:buClr>
                <a:defRPr/>
              </a:pPr>
              <a:r>
                <a:rPr kumimoji="1" lang="en-US" sz="2800" dirty="0">
                  <a:solidFill>
                    <a:schemeClr val="tx2"/>
                  </a:solidFill>
                  <a:latin typeface="+mn-lt"/>
                </a:rPr>
                <a:t>The people who get on </a:t>
              </a:r>
              <a:endParaRPr kumimoji="1" lang="en-US" sz="2800" dirty="0" smtClean="0">
                <a:solidFill>
                  <a:schemeClr val="tx2"/>
                </a:solidFill>
                <a:latin typeface="+mn-lt"/>
              </a:endParaRPr>
            </a:p>
            <a:p>
              <a:pPr algn="l">
                <a:lnSpc>
                  <a:spcPct val="120000"/>
                </a:lnSpc>
                <a:buClr>
                  <a:srgbClr val="678BA8"/>
                </a:buClr>
                <a:defRPr/>
              </a:pPr>
              <a:r>
                <a:rPr kumimoji="1" lang="en-US" sz="2800" dirty="0" smtClean="0">
                  <a:solidFill>
                    <a:schemeClr val="tx2"/>
                  </a:solidFill>
                  <a:latin typeface="+mn-lt"/>
                </a:rPr>
                <a:t>in </a:t>
              </a:r>
              <a:r>
                <a:rPr kumimoji="1" lang="en-US" sz="2800" dirty="0">
                  <a:solidFill>
                    <a:schemeClr val="tx2"/>
                  </a:solidFill>
                  <a:latin typeface="+mn-lt"/>
                </a:rPr>
                <a:t>this world are the people who get up </a:t>
              </a:r>
              <a:r>
                <a:rPr kumimoji="1" lang="en-US" sz="2800" dirty="0" smtClean="0">
                  <a:solidFill>
                    <a:schemeClr val="tx2"/>
                  </a:solidFill>
                  <a:latin typeface="+mn-lt"/>
                </a:rPr>
                <a:t>and </a:t>
              </a:r>
              <a:r>
                <a:rPr kumimoji="1" lang="en-US" sz="2800" dirty="0">
                  <a:solidFill>
                    <a:schemeClr val="tx2"/>
                  </a:solidFill>
                  <a:latin typeface="+mn-lt"/>
                </a:rPr>
                <a:t>look for the circumstances they want, and if they can’t find them, make them</a:t>
              </a:r>
              <a:r>
                <a:rPr kumimoji="1" lang="en-US" sz="2800" dirty="0" smtClean="0">
                  <a:solidFill>
                    <a:schemeClr val="tx2"/>
                  </a:solidFill>
                  <a:latin typeface="+mn-lt"/>
                </a:rPr>
                <a:t>. </a:t>
              </a:r>
            </a:p>
            <a:p>
              <a:pPr algn="l">
                <a:lnSpc>
                  <a:spcPct val="120000"/>
                </a:lnSpc>
                <a:buClr>
                  <a:srgbClr val="678BA8"/>
                </a:buClr>
                <a:defRPr/>
              </a:pPr>
              <a:endParaRPr kumimoji="1" lang="en-US" sz="2800" dirty="0">
                <a:solidFill>
                  <a:schemeClr val="tx2"/>
                </a:solidFill>
                <a:latin typeface="+mn-lt"/>
              </a:endParaRPr>
            </a:p>
            <a:p>
              <a:pPr algn="l">
                <a:lnSpc>
                  <a:spcPct val="120000"/>
                </a:lnSpc>
                <a:buClr>
                  <a:srgbClr val="678BA8"/>
                </a:buClr>
                <a:defRPr/>
              </a:pPr>
              <a:r>
                <a:rPr kumimoji="1" lang="en-US" sz="2800" dirty="0" smtClean="0">
                  <a:solidFill>
                    <a:schemeClr val="tx2"/>
                  </a:solidFill>
                  <a:latin typeface="+mn-lt"/>
                </a:rPr>
                <a:t>- George </a:t>
              </a:r>
              <a:r>
                <a:rPr kumimoji="1" lang="en-US" sz="2800" dirty="0">
                  <a:solidFill>
                    <a:schemeClr val="tx2"/>
                  </a:solidFill>
                  <a:latin typeface="+mn-lt"/>
                </a:rPr>
                <a:t>Bernard Shaw </a:t>
              </a:r>
            </a:p>
          </p:txBody>
        </p:sp>
        <p:sp>
          <p:nvSpPr>
            <p:cNvPr id="24587" name="Freeform 9"/>
            <p:cNvSpPr>
              <a:spLocks/>
            </p:cNvSpPr>
            <p:nvPr/>
          </p:nvSpPr>
          <p:spPr bwMode="ltGray">
            <a:xfrm>
              <a:off x="3463809" y="3993568"/>
              <a:ext cx="266330" cy="371535"/>
            </a:xfrm>
            <a:custGeom>
              <a:avLst/>
              <a:gdLst>
                <a:gd name="T0" fmla="*/ 2147483647 w 133"/>
                <a:gd name="T1" fmla="*/ 2147483647 h 234"/>
                <a:gd name="T2" fmla="*/ 2147483647 w 133"/>
                <a:gd name="T3" fmla="*/ 2147483647 h 234"/>
                <a:gd name="T4" fmla="*/ 2147483647 w 133"/>
                <a:gd name="T5" fmla="*/ 2147483647 h 234"/>
                <a:gd name="T6" fmla="*/ 2147483647 w 133"/>
                <a:gd name="T7" fmla="*/ 2147483647 h 234"/>
                <a:gd name="T8" fmla="*/ 2147483647 w 133"/>
                <a:gd name="T9" fmla="*/ 2147483647 h 234"/>
                <a:gd name="T10" fmla="*/ 2147483647 w 133"/>
                <a:gd name="T11" fmla="*/ 2147483647 h 234"/>
                <a:gd name="T12" fmla="*/ 2147483647 w 133"/>
                <a:gd name="T13" fmla="*/ 2147483647 h 234"/>
                <a:gd name="T14" fmla="*/ 2147483647 w 133"/>
                <a:gd name="T15" fmla="*/ 2147483647 h 234"/>
                <a:gd name="T16" fmla="*/ 2147483647 w 133"/>
                <a:gd name="T17" fmla="*/ 2147483647 h 234"/>
                <a:gd name="T18" fmla="*/ 2147483647 w 133"/>
                <a:gd name="T19" fmla="*/ 2147483647 h 234"/>
                <a:gd name="T20" fmla="*/ 2147483647 w 133"/>
                <a:gd name="T21" fmla="*/ 2147483647 h 234"/>
                <a:gd name="T22" fmla="*/ 2147483647 w 133"/>
                <a:gd name="T23" fmla="*/ 2147483647 h 234"/>
                <a:gd name="T24" fmla="*/ 2147483647 w 133"/>
                <a:gd name="T25" fmla="*/ 2147483647 h 234"/>
                <a:gd name="T26" fmla="*/ 2147483647 w 133"/>
                <a:gd name="T27" fmla="*/ 2147483647 h 234"/>
                <a:gd name="T28" fmla="*/ 2147483647 w 133"/>
                <a:gd name="T29" fmla="*/ 2147483647 h 234"/>
                <a:gd name="T30" fmla="*/ 2147483647 w 133"/>
                <a:gd name="T31" fmla="*/ 2147483647 h 234"/>
                <a:gd name="T32" fmla="*/ 2147483647 w 133"/>
                <a:gd name="T33" fmla="*/ 2147483647 h 234"/>
                <a:gd name="T34" fmla="*/ 2147483647 w 133"/>
                <a:gd name="T35" fmla="*/ 2147483647 h 234"/>
                <a:gd name="T36" fmla="*/ 2147483647 w 133"/>
                <a:gd name="T37" fmla="*/ 2147483647 h 234"/>
                <a:gd name="T38" fmla="*/ 2147483647 w 133"/>
                <a:gd name="T39" fmla="*/ 2147483647 h 234"/>
                <a:gd name="T40" fmla="*/ 2147483647 w 133"/>
                <a:gd name="T41" fmla="*/ 2147483647 h 234"/>
                <a:gd name="T42" fmla="*/ 2147483647 w 133"/>
                <a:gd name="T43" fmla="*/ 2147483647 h 234"/>
                <a:gd name="T44" fmla="*/ 2147483647 w 133"/>
                <a:gd name="T45" fmla="*/ 2147483647 h 234"/>
                <a:gd name="T46" fmla="*/ 0 w 133"/>
                <a:gd name="T47" fmla="*/ 2147483647 h 234"/>
                <a:gd name="T48" fmla="*/ 2147483647 w 133"/>
                <a:gd name="T49" fmla="*/ 2147483647 h 234"/>
                <a:gd name="T50" fmla="*/ 2147483647 w 133"/>
                <a:gd name="T51" fmla="*/ 2147483647 h 234"/>
                <a:gd name="T52" fmla="*/ 2147483647 w 133"/>
                <a:gd name="T53" fmla="*/ 2147483647 h 234"/>
                <a:gd name="T54" fmla="*/ 2147483647 w 133"/>
                <a:gd name="T55" fmla="*/ 2147483647 h 234"/>
                <a:gd name="T56" fmla="*/ 2147483647 w 133"/>
                <a:gd name="T57" fmla="*/ 2147483647 h 234"/>
                <a:gd name="T58" fmla="*/ 2147483647 w 133"/>
                <a:gd name="T59" fmla="*/ 2147483647 h 234"/>
                <a:gd name="T60" fmla="*/ 2147483647 w 133"/>
                <a:gd name="T61" fmla="*/ 2147483647 h 234"/>
                <a:gd name="T62" fmla="*/ 2147483647 w 133"/>
                <a:gd name="T63" fmla="*/ 0 h 234"/>
                <a:gd name="T64" fmla="*/ 2147483647 w 133"/>
                <a:gd name="T65" fmla="*/ 2147483647 h 234"/>
                <a:gd name="T66" fmla="*/ 2147483647 w 133"/>
                <a:gd name="T67" fmla="*/ 2147483647 h 234"/>
                <a:gd name="T68" fmla="*/ 2147483647 w 133"/>
                <a:gd name="T69" fmla="*/ 2147483647 h 234"/>
                <a:gd name="T70" fmla="*/ 2147483647 w 133"/>
                <a:gd name="T71" fmla="*/ 2147483647 h 234"/>
                <a:gd name="T72" fmla="*/ 2147483647 w 133"/>
                <a:gd name="T73" fmla="*/ 2147483647 h 234"/>
                <a:gd name="T74" fmla="*/ 2147483647 w 133"/>
                <a:gd name="T75" fmla="*/ 2147483647 h 234"/>
                <a:gd name="T76" fmla="*/ 2147483647 w 133"/>
                <a:gd name="T77" fmla="*/ 2147483647 h 234"/>
                <a:gd name="T78" fmla="*/ 2147483647 w 133"/>
                <a:gd name="T79" fmla="*/ 2147483647 h 234"/>
                <a:gd name="T80" fmla="*/ 2147483647 w 133"/>
                <a:gd name="T81" fmla="*/ 2147483647 h 234"/>
                <a:gd name="T82" fmla="*/ 2147483647 w 133"/>
                <a:gd name="T83" fmla="*/ 2147483647 h 234"/>
                <a:gd name="T84" fmla="*/ 2147483647 w 133"/>
                <a:gd name="T85" fmla="*/ 2147483647 h 234"/>
                <a:gd name="T86" fmla="*/ 2147483647 w 133"/>
                <a:gd name="T87" fmla="*/ 2147483647 h 234"/>
                <a:gd name="T88" fmla="*/ 2147483647 w 133"/>
                <a:gd name="T89" fmla="*/ 2147483647 h 234"/>
                <a:gd name="T90" fmla="*/ 2147483647 w 133"/>
                <a:gd name="T91" fmla="*/ 2147483647 h 234"/>
                <a:gd name="T92" fmla="*/ 2147483647 w 133"/>
                <a:gd name="T93" fmla="*/ 2147483647 h 234"/>
                <a:gd name="T94" fmla="*/ 2147483647 w 133"/>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
                <a:gd name="T145" fmla="*/ 0 h 234"/>
                <a:gd name="T146" fmla="*/ 133 w 133"/>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 h="234">
                  <a:moveTo>
                    <a:pt x="12" y="234"/>
                  </a:moveTo>
                  <a:lnTo>
                    <a:pt x="12" y="217"/>
                  </a:lnTo>
                  <a:lnTo>
                    <a:pt x="21" y="213"/>
                  </a:lnTo>
                  <a:lnTo>
                    <a:pt x="29" y="209"/>
                  </a:lnTo>
                  <a:lnTo>
                    <a:pt x="37" y="205"/>
                  </a:lnTo>
                  <a:lnTo>
                    <a:pt x="44" y="200"/>
                  </a:lnTo>
                  <a:lnTo>
                    <a:pt x="48" y="197"/>
                  </a:lnTo>
                  <a:lnTo>
                    <a:pt x="51" y="194"/>
                  </a:lnTo>
                  <a:lnTo>
                    <a:pt x="58" y="188"/>
                  </a:lnTo>
                  <a:lnTo>
                    <a:pt x="64" y="182"/>
                  </a:lnTo>
                  <a:lnTo>
                    <a:pt x="69" y="175"/>
                  </a:lnTo>
                  <a:lnTo>
                    <a:pt x="74" y="168"/>
                  </a:lnTo>
                  <a:lnTo>
                    <a:pt x="78" y="161"/>
                  </a:lnTo>
                  <a:lnTo>
                    <a:pt x="81" y="153"/>
                  </a:lnTo>
                  <a:lnTo>
                    <a:pt x="84" y="146"/>
                  </a:lnTo>
                  <a:lnTo>
                    <a:pt x="87" y="138"/>
                  </a:lnTo>
                  <a:lnTo>
                    <a:pt x="88" y="131"/>
                  </a:lnTo>
                  <a:lnTo>
                    <a:pt x="89" y="123"/>
                  </a:lnTo>
                  <a:lnTo>
                    <a:pt x="89" y="116"/>
                  </a:lnTo>
                  <a:lnTo>
                    <a:pt x="89" y="110"/>
                  </a:lnTo>
                  <a:lnTo>
                    <a:pt x="88" y="108"/>
                  </a:lnTo>
                  <a:lnTo>
                    <a:pt x="87" y="106"/>
                  </a:lnTo>
                  <a:lnTo>
                    <a:pt x="87" y="105"/>
                  </a:lnTo>
                  <a:lnTo>
                    <a:pt x="86" y="104"/>
                  </a:lnTo>
                  <a:lnTo>
                    <a:pt x="85" y="104"/>
                  </a:lnTo>
                  <a:lnTo>
                    <a:pt x="82" y="104"/>
                  </a:lnTo>
                  <a:lnTo>
                    <a:pt x="79" y="107"/>
                  </a:lnTo>
                  <a:lnTo>
                    <a:pt x="73" y="110"/>
                  </a:lnTo>
                  <a:lnTo>
                    <a:pt x="66" y="113"/>
                  </a:lnTo>
                  <a:lnTo>
                    <a:pt x="63" y="113"/>
                  </a:lnTo>
                  <a:lnTo>
                    <a:pt x="59" y="114"/>
                  </a:lnTo>
                  <a:lnTo>
                    <a:pt x="51" y="115"/>
                  </a:lnTo>
                  <a:lnTo>
                    <a:pt x="46" y="114"/>
                  </a:lnTo>
                  <a:lnTo>
                    <a:pt x="41" y="114"/>
                  </a:lnTo>
                  <a:lnTo>
                    <a:pt x="36" y="112"/>
                  </a:lnTo>
                  <a:lnTo>
                    <a:pt x="32" y="111"/>
                  </a:lnTo>
                  <a:lnTo>
                    <a:pt x="28" y="108"/>
                  </a:lnTo>
                  <a:lnTo>
                    <a:pt x="23" y="105"/>
                  </a:lnTo>
                  <a:lnTo>
                    <a:pt x="19" y="102"/>
                  </a:lnTo>
                  <a:lnTo>
                    <a:pt x="15" y="98"/>
                  </a:lnTo>
                  <a:lnTo>
                    <a:pt x="12" y="94"/>
                  </a:lnTo>
                  <a:lnTo>
                    <a:pt x="9" y="90"/>
                  </a:lnTo>
                  <a:lnTo>
                    <a:pt x="6" y="85"/>
                  </a:lnTo>
                  <a:lnTo>
                    <a:pt x="4" y="80"/>
                  </a:lnTo>
                  <a:lnTo>
                    <a:pt x="2" y="75"/>
                  </a:lnTo>
                  <a:lnTo>
                    <a:pt x="1" y="70"/>
                  </a:lnTo>
                  <a:lnTo>
                    <a:pt x="0" y="65"/>
                  </a:lnTo>
                  <a:lnTo>
                    <a:pt x="0" y="59"/>
                  </a:lnTo>
                  <a:lnTo>
                    <a:pt x="0" y="54"/>
                  </a:lnTo>
                  <a:lnTo>
                    <a:pt x="1" y="48"/>
                  </a:lnTo>
                  <a:lnTo>
                    <a:pt x="3" y="42"/>
                  </a:lnTo>
                  <a:lnTo>
                    <a:pt x="5" y="37"/>
                  </a:lnTo>
                  <a:lnTo>
                    <a:pt x="7" y="32"/>
                  </a:lnTo>
                  <a:lnTo>
                    <a:pt x="10" y="27"/>
                  </a:lnTo>
                  <a:lnTo>
                    <a:pt x="14" y="22"/>
                  </a:lnTo>
                  <a:lnTo>
                    <a:pt x="18" y="18"/>
                  </a:lnTo>
                  <a:lnTo>
                    <a:pt x="22" y="14"/>
                  </a:lnTo>
                  <a:lnTo>
                    <a:pt x="27" y="10"/>
                  </a:lnTo>
                  <a:lnTo>
                    <a:pt x="32" y="7"/>
                  </a:lnTo>
                  <a:lnTo>
                    <a:pt x="37" y="5"/>
                  </a:lnTo>
                  <a:lnTo>
                    <a:pt x="43" y="3"/>
                  </a:lnTo>
                  <a:lnTo>
                    <a:pt x="49" y="1"/>
                  </a:lnTo>
                  <a:lnTo>
                    <a:pt x="55" y="0"/>
                  </a:lnTo>
                  <a:lnTo>
                    <a:pt x="61" y="0"/>
                  </a:lnTo>
                  <a:lnTo>
                    <a:pt x="68" y="0"/>
                  </a:lnTo>
                  <a:lnTo>
                    <a:pt x="75" y="2"/>
                  </a:lnTo>
                  <a:lnTo>
                    <a:pt x="82" y="3"/>
                  </a:lnTo>
                  <a:lnTo>
                    <a:pt x="88" y="6"/>
                  </a:lnTo>
                  <a:lnTo>
                    <a:pt x="94" y="9"/>
                  </a:lnTo>
                  <a:lnTo>
                    <a:pt x="100" y="14"/>
                  </a:lnTo>
                  <a:lnTo>
                    <a:pt x="106" y="18"/>
                  </a:lnTo>
                  <a:lnTo>
                    <a:pt x="112" y="24"/>
                  </a:lnTo>
                  <a:lnTo>
                    <a:pt x="117" y="30"/>
                  </a:lnTo>
                  <a:lnTo>
                    <a:pt x="121" y="37"/>
                  </a:lnTo>
                  <a:lnTo>
                    <a:pt x="125" y="44"/>
                  </a:lnTo>
                  <a:lnTo>
                    <a:pt x="128" y="52"/>
                  </a:lnTo>
                  <a:lnTo>
                    <a:pt x="130" y="61"/>
                  </a:lnTo>
                  <a:lnTo>
                    <a:pt x="132" y="69"/>
                  </a:lnTo>
                  <a:lnTo>
                    <a:pt x="133" y="79"/>
                  </a:lnTo>
                  <a:lnTo>
                    <a:pt x="133" y="89"/>
                  </a:lnTo>
                  <a:lnTo>
                    <a:pt x="133" y="100"/>
                  </a:lnTo>
                  <a:lnTo>
                    <a:pt x="132" y="112"/>
                  </a:lnTo>
                  <a:lnTo>
                    <a:pt x="131" y="117"/>
                  </a:lnTo>
                  <a:lnTo>
                    <a:pt x="129" y="123"/>
                  </a:lnTo>
                  <a:lnTo>
                    <a:pt x="126" y="134"/>
                  </a:lnTo>
                  <a:lnTo>
                    <a:pt x="122" y="144"/>
                  </a:lnTo>
                  <a:lnTo>
                    <a:pt x="117" y="154"/>
                  </a:lnTo>
                  <a:lnTo>
                    <a:pt x="111" y="164"/>
                  </a:lnTo>
                  <a:lnTo>
                    <a:pt x="104" y="174"/>
                  </a:lnTo>
                  <a:lnTo>
                    <a:pt x="96" y="183"/>
                  </a:lnTo>
                  <a:lnTo>
                    <a:pt x="88" y="191"/>
                  </a:lnTo>
                  <a:lnTo>
                    <a:pt x="78" y="200"/>
                  </a:lnTo>
                  <a:lnTo>
                    <a:pt x="67" y="207"/>
                  </a:lnTo>
                  <a:lnTo>
                    <a:pt x="55" y="215"/>
                  </a:lnTo>
                  <a:lnTo>
                    <a:pt x="42" y="222"/>
                  </a:lnTo>
                  <a:lnTo>
                    <a:pt x="28" y="228"/>
                  </a:lnTo>
                  <a:lnTo>
                    <a:pt x="12" y="234"/>
                  </a:lnTo>
                  <a:close/>
                </a:path>
              </a:pathLst>
            </a:custGeom>
            <a:solidFill>
              <a:schemeClr val="folHlink"/>
            </a:solidFill>
            <a:ln w="9525">
              <a:noFill/>
              <a:round/>
              <a:headEnd/>
              <a:tailEnd/>
            </a:ln>
          </p:spPr>
          <p:txBody>
            <a:bodyPr/>
            <a:lstStyle/>
            <a:p>
              <a:endParaRPr lang="en-US" dirty="0"/>
            </a:p>
          </p:txBody>
        </p:sp>
        <p:sp>
          <p:nvSpPr>
            <p:cNvPr id="24588" name="Freeform 10"/>
            <p:cNvSpPr>
              <a:spLocks/>
            </p:cNvSpPr>
            <p:nvPr/>
          </p:nvSpPr>
          <p:spPr bwMode="ltGray">
            <a:xfrm>
              <a:off x="3125384" y="3993569"/>
              <a:ext cx="266330" cy="371535"/>
            </a:xfrm>
            <a:custGeom>
              <a:avLst/>
              <a:gdLst>
                <a:gd name="T0" fmla="*/ 2147483647 w 133"/>
                <a:gd name="T1" fmla="*/ 2147483647 h 234"/>
                <a:gd name="T2" fmla="*/ 2147483647 w 133"/>
                <a:gd name="T3" fmla="*/ 2147483647 h 234"/>
                <a:gd name="T4" fmla="*/ 2147483647 w 133"/>
                <a:gd name="T5" fmla="*/ 2147483647 h 234"/>
                <a:gd name="T6" fmla="*/ 2147483647 w 133"/>
                <a:gd name="T7" fmla="*/ 2147483647 h 234"/>
                <a:gd name="T8" fmla="*/ 2147483647 w 133"/>
                <a:gd name="T9" fmla="*/ 2147483647 h 234"/>
                <a:gd name="T10" fmla="*/ 2147483647 w 133"/>
                <a:gd name="T11" fmla="*/ 2147483647 h 234"/>
                <a:gd name="T12" fmla="*/ 2147483647 w 133"/>
                <a:gd name="T13" fmla="*/ 2147483647 h 234"/>
                <a:gd name="T14" fmla="*/ 2147483647 w 133"/>
                <a:gd name="T15" fmla="*/ 2147483647 h 234"/>
                <a:gd name="T16" fmla="*/ 2147483647 w 133"/>
                <a:gd name="T17" fmla="*/ 2147483647 h 234"/>
                <a:gd name="T18" fmla="*/ 2147483647 w 133"/>
                <a:gd name="T19" fmla="*/ 2147483647 h 234"/>
                <a:gd name="T20" fmla="*/ 2147483647 w 133"/>
                <a:gd name="T21" fmla="*/ 2147483647 h 234"/>
                <a:gd name="T22" fmla="*/ 2147483647 w 133"/>
                <a:gd name="T23" fmla="*/ 2147483647 h 234"/>
                <a:gd name="T24" fmla="*/ 2147483647 w 133"/>
                <a:gd name="T25" fmla="*/ 2147483647 h 234"/>
                <a:gd name="T26" fmla="*/ 2147483647 w 133"/>
                <a:gd name="T27" fmla="*/ 2147483647 h 234"/>
                <a:gd name="T28" fmla="*/ 2147483647 w 133"/>
                <a:gd name="T29" fmla="*/ 2147483647 h 234"/>
                <a:gd name="T30" fmla="*/ 2147483647 w 133"/>
                <a:gd name="T31" fmla="*/ 2147483647 h 234"/>
                <a:gd name="T32" fmla="*/ 2147483647 w 133"/>
                <a:gd name="T33" fmla="*/ 2147483647 h 234"/>
                <a:gd name="T34" fmla="*/ 2147483647 w 133"/>
                <a:gd name="T35" fmla="*/ 2147483647 h 234"/>
                <a:gd name="T36" fmla="*/ 2147483647 w 133"/>
                <a:gd name="T37" fmla="*/ 2147483647 h 234"/>
                <a:gd name="T38" fmla="*/ 2147483647 w 133"/>
                <a:gd name="T39" fmla="*/ 2147483647 h 234"/>
                <a:gd name="T40" fmla="*/ 2147483647 w 133"/>
                <a:gd name="T41" fmla="*/ 2147483647 h 234"/>
                <a:gd name="T42" fmla="*/ 2147483647 w 133"/>
                <a:gd name="T43" fmla="*/ 2147483647 h 234"/>
                <a:gd name="T44" fmla="*/ 2147483647 w 133"/>
                <a:gd name="T45" fmla="*/ 2147483647 h 234"/>
                <a:gd name="T46" fmla="*/ 0 w 133"/>
                <a:gd name="T47" fmla="*/ 2147483647 h 234"/>
                <a:gd name="T48" fmla="*/ 2147483647 w 133"/>
                <a:gd name="T49" fmla="*/ 2147483647 h 234"/>
                <a:gd name="T50" fmla="*/ 2147483647 w 133"/>
                <a:gd name="T51" fmla="*/ 2147483647 h 234"/>
                <a:gd name="T52" fmla="*/ 2147483647 w 133"/>
                <a:gd name="T53" fmla="*/ 2147483647 h 234"/>
                <a:gd name="T54" fmla="*/ 2147483647 w 133"/>
                <a:gd name="T55" fmla="*/ 2147483647 h 234"/>
                <a:gd name="T56" fmla="*/ 2147483647 w 133"/>
                <a:gd name="T57" fmla="*/ 2147483647 h 234"/>
                <a:gd name="T58" fmla="*/ 2147483647 w 133"/>
                <a:gd name="T59" fmla="*/ 2147483647 h 234"/>
                <a:gd name="T60" fmla="*/ 2147483647 w 133"/>
                <a:gd name="T61" fmla="*/ 2147483647 h 234"/>
                <a:gd name="T62" fmla="*/ 2147483647 w 133"/>
                <a:gd name="T63" fmla="*/ 0 h 234"/>
                <a:gd name="T64" fmla="*/ 2147483647 w 133"/>
                <a:gd name="T65" fmla="*/ 2147483647 h 234"/>
                <a:gd name="T66" fmla="*/ 2147483647 w 133"/>
                <a:gd name="T67" fmla="*/ 2147483647 h 234"/>
                <a:gd name="T68" fmla="*/ 2147483647 w 133"/>
                <a:gd name="T69" fmla="*/ 2147483647 h 234"/>
                <a:gd name="T70" fmla="*/ 2147483647 w 133"/>
                <a:gd name="T71" fmla="*/ 2147483647 h 234"/>
                <a:gd name="T72" fmla="*/ 2147483647 w 133"/>
                <a:gd name="T73" fmla="*/ 2147483647 h 234"/>
                <a:gd name="T74" fmla="*/ 2147483647 w 133"/>
                <a:gd name="T75" fmla="*/ 2147483647 h 234"/>
                <a:gd name="T76" fmla="*/ 2147483647 w 133"/>
                <a:gd name="T77" fmla="*/ 2147483647 h 234"/>
                <a:gd name="T78" fmla="*/ 2147483647 w 133"/>
                <a:gd name="T79" fmla="*/ 2147483647 h 234"/>
                <a:gd name="T80" fmla="*/ 2147483647 w 133"/>
                <a:gd name="T81" fmla="*/ 2147483647 h 234"/>
                <a:gd name="T82" fmla="*/ 2147483647 w 133"/>
                <a:gd name="T83" fmla="*/ 2147483647 h 234"/>
                <a:gd name="T84" fmla="*/ 2147483647 w 133"/>
                <a:gd name="T85" fmla="*/ 2147483647 h 234"/>
                <a:gd name="T86" fmla="*/ 2147483647 w 133"/>
                <a:gd name="T87" fmla="*/ 2147483647 h 234"/>
                <a:gd name="T88" fmla="*/ 2147483647 w 133"/>
                <a:gd name="T89" fmla="*/ 2147483647 h 234"/>
                <a:gd name="T90" fmla="*/ 2147483647 w 133"/>
                <a:gd name="T91" fmla="*/ 2147483647 h 234"/>
                <a:gd name="T92" fmla="*/ 2147483647 w 133"/>
                <a:gd name="T93" fmla="*/ 2147483647 h 234"/>
                <a:gd name="T94" fmla="*/ 2147483647 w 133"/>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
                <a:gd name="T145" fmla="*/ 0 h 234"/>
                <a:gd name="T146" fmla="*/ 133 w 133"/>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 h="234">
                  <a:moveTo>
                    <a:pt x="12" y="234"/>
                  </a:moveTo>
                  <a:lnTo>
                    <a:pt x="12" y="217"/>
                  </a:lnTo>
                  <a:lnTo>
                    <a:pt x="21" y="213"/>
                  </a:lnTo>
                  <a:lnTo>
                    <a:pt x="29" y="209"/>
                  </a:lnTo>
                  <a:lnTo>
                    <a:pt x="37" y="205"/>
                  </a:lnTo>
                  <a:lnTo>
                    <a:pt x="44" y="200"/>
                  </a:lnTo>
                  <a:lnTo>
                    <a:pt x="48" y="197"/>
                  </a:lnTo>
                  <a:lnTo>
                    <a:pt x="51" y="194"/>
                  </a:lnTo>
                  <a:lnTo>
                    <a:pt x="57" y="188"/>
                  </a:lnTo>
                  <a:lnTo>
                    <a:pt x="63" y="182"/>
                  </a:lnTo>
                  <a:lnTo>
                    <a:pt x="69" y="175"/>
                  </a:lnTo>
                  <a:lnTo>
                    <a:pt x="74" y="168"/>
                  </a:lnTo>
                  <a:lnTo>
                    <a:pt x="78" y="161"/>
                  </a:lnTo>
                  <a:lnTo>
                    <a:pt x="81" y="153"/>
                  </a:lnTo>
                  <a:lnTo>
                    <a:pt x="84" y="146"/>
                  </a:lnTo>
                  <a:lnTo>
                    <a:pt x="86" y="138"/>
                  </a:lnTo>
                  <a:lnTo>
                    <a:pt x="88" y="131"/>
                  </a:lnTo>
                  <a:lnTo>
                    <a:pt x="89" y="123"/>
                  </a:lnTo>
                  <a:lnTo>
                    <a:pt x="89" y="116"/>
                  </a:lnTo>
                  <a:lnTo>
                    <a:pt x="89" y="110"/>
                  </a:lnTo>
                  <a:lnTo>
                    <a:pt x="88" y="108"/>
                  </a:lnTo>
                  <a:lnTo>
                    <a:pt x="87" y="106"/>
                  </a:lnTo>
                  <a:lnTo>
                    <a:pt x="87" y="105"/>
                  </a:lnTo>
                  <a:lnTo>
                    <a:pt x="86" y="104"/>
                  </a:lnTo>
                  <a:lnTo>
                    <a:pt x="84" y="104"/>
                  </a:lnTo>
                  <a:lnTo>
                    <a:pt x="82" y="104"/>
                  </a:lnTo>
                  <a:lnTo>
                    <a:pt x="79" y="107"/>
                  </a:lnTo>
                  <a:lnTo>
                    <a:pt x="73" y="110"/>
                  </a:lnTo>
                  <a:lnTo>
                    <a:pt x="66" y="113"/>
                  </a:lnTo>
                  <a:lnTo>
                    <a:pt x="63" y="113"/>
                  </a:lnTo>
                  <a:lnTo>
                    <a:pt x="59" y="114"/>
                  </a:lnTo>
                  <a:lnTo>
                    <a:pt x="51" y="115"/>
                  </a:lnTo>
                  <a:lnTo>
                    <a:pt x="46" y="114"/>
                  </a:lnTo>
                  <a:lnTo>
                    <a:pt x="41" y="114"/>
                  </a:lnTo>
                  <a:lnTo>
                    <a:pt x="36" y="112"/>
                  </a:lnTo>
                  <a:lnTo>
                    <a:pt x="32" y="111"/>
                  </a:lnTo>
                  <a:lnTo>
                    <a:pt x="27" y="108"/>
                  </a:lnTo>
                  <a:lnTo>
                    <a:pt x="23" y="105"/>
                  </a:lnTo>
                  <a:lnTo>
                    <a:pt x="19" y="102"/>
                  </a:lnTo>
                  <a:lnTo>
                    <a:pt x="15" y="98"/>
                  </a:lnTo>
                  <a:lnTo>
                    <a:pt x="12" y="94"/>
                  </a:lnTo>
                  <a:lnTo>
                    <a:pt x="9" y="90"/>
                  </a:lnTo>
                  <a:lnTo>
                    <a:pt x="6" y="85"/>
                  </a:lnTo>
                  <a:lnTo>
                    <a:pt x="4" y="80"/>
                  </a:lnTo>
                  <a:lnTo>
                    <a:pt x="2" y="75"/>
                  </a:lnTo>
                  <a:lnTo>
                    <a:pt x="1" y="70"/>
                  </a:lnTo>
                  <a:lnTo>
                    <a:pt x="0" y="65"/>
                  </a:lnTo>
                  <a:lnTo>
                    <a:pt x="0" y="59"/>
                  </a:lnTo>
                  <a:lnTo>
                    <a:pt x="0" y="54"/>
                  </a:lnTo>
                  <a:lnTo>
                    <a:pt x="1" y="48"/>
                  </a:lnTo>
                  <a:lnTo>
                    <a:pt x="2" y="42"/>
                  </a:lnTo>
                  <a:lnTo>
                    <a:pt x="4" y="37"/>
                  </a:lnTo>
                  <a:lnTo>
                    <a:pt x="7" y="32"/>
                  </a:lnTo>
                  <a:lnTo>
                    <a:pt x="10" y="27"/>
                  </a:lnTo>
                  <a:lnTo>
                    <a:pt x="13" y="22"/>
                  </a:lnTo>
                  <a:lnTo>
                    <a:pt x="18" y="18"/>
                  </a:lnTo>
                  <a:lnTo>
                    <a:pt x="22" y="14"/>
                  </a:lnTo>
                  <a:lnTo>
                    <a:pt x="27" y="10"/>
                  </a:lnTo>
                  <a:lnTo>
                    <a:pt x="32" y="7"/>
                  </a:lnTo>
                  <a:lnTo>
                    <a:pt x="37" y="5"/>
                  </a:lnTo>
                  <a:lnTo>
                    <a:pt x="43" y="3"/>
                  </a:lnTo>
                  <a:lnTo>
                    <a:pt x="48" y="1"/>
                  </a:lnTo>
                  <a:lnTo>
                    <a:pt x="54" y="0"/>
                  </a:lnTo>
                  <a:lnTo>
                    <a:pt x="61" y="0"/>
                  </a:lnTo>
                  <a:lnTo>
                    <a:pt x="68" y="0"/>
                  </a:lnTo>
                  <a:lnTo>
                    <a:pt x="75" y="2"/>
                  </a:lnTo>
                  <a:lnTo>
                    <a:pt x="82" y="3"/>
                  </a:lnTo>
                  <a:lnTo>
                    <a:pt x="88" y="6"/>
                  </a:lnTo>
                  <a:lnTo>
                    <a:pt x="94" y="9"/>
                  </a:lnTo>
                  <a:lnTo>
                    <a:pt x="100" y="14"/>
                  </a:lnTo>
                  <a:lnTo>
                    <a:pt x="106" y="18"/>
                  </a:lnTo>
                  <a:lnTo>
                    <a:pt x="112" y="24"/>
                  </a:lnTo>
                  <a:lnTo>
                    <a:pt x="117" y="30"/>
                  </a:lnTo>
                  <a:lnTo>
                    <a:pt x="121" y="37"/>
                  </a:lnTo>
                  <a:lnTo>
                    <a:pt x="125" y="44"/>
                  </a:lnTo>
                  <a:lnTo>
                    <a:pt x="128" y="52"/>
                  </a:lnTo>
                  <a:lnTo>
                    <a:pt x="130" y="61"/>
                  </a:lnTo>
                  <a:lnTo>
                    <a:pt x="132" y="69"/>
                  </a:lnTo>
                  <a:lnTo>
                    <a:pt x="133" y="79"/>
                  </a:lnTo>
                  <a:lnTo>
                    <a:pt x="133" y="89"/>
                  </a:lnTo>
                  <a:lnTo>
                    <a:pt x="133" y="100"/>
                  </a:lnTo>
                  <a:lnTo>
                    <a:pt x="131" y="112"/>
                  </a:lnTo>
                  <a:lnTo>
                    <a:pt x="130" y="117"/>
                  </a:lnTo>
                  <a:lnTo>
                    <a:pt x="129" y="123"/>
                  </a:lnTo>
                  <a:lnTo>
                    <a:pt x="126" y="134"/>
                  </a:lnTo>
                  <a:lnTo>
                    <a:pt x="122" y="144"/>
                  </a:lnTo>
                  <a:lnTo>
                    <a:pt x="117" y="154"/>
                  </a:lnTo>
                  <a:lnTo>
                    <a:pt x="111" y="164"/>
                  </a:lnTo>
                  <a:lnTo>
                    <a:pt x="104" y="174"/>
                  </a:lnTo>
                  <a:lnTo>
                    <a:pt x="96" y="183"/>
                  </a:lnTo>
                  <a:lnTo>
                    <a:pt x="87" y="191"/>
                  </a:lnTo>
                  <a:lnTo>
                    <a:pt x="78" y="200"/>
                  </a:lnTo>
                  <a:lnTo>
                    <a:pt x="67" y="207"/>
                  </a:lnTo>
                  <a:lnTo>
                    <a:pt x="55" y="215"/>
                  </a:lnTo>
                  <a:lnTo>
                    <a:pt x="41" y="222"/>
                  </a:lnTo>
                  <a:lnTo>
                    <a:pt x="27" y="228"/>
                  </a:lnTo>
                  <a:lnTo>
                    <a:pt x="12" y="234"/>
                  </a:lnTo>
                  <a:close/>
                </a:path>
              </a:pathLst>
            </a:custGeom>
            <a:solidFill>
              <a:schemeClr val="folHlink"/>
            </a:solidFill>
            <a:ln w="9525">
              <a:noFill/>
              <a:round/>
              <a:headEnd/>
              <a:tailEnd/>
            </a:ln>
          </p:spPr>
          <p:txBody>
            <a:bodyPr/>
            <a:lstStyle/>
            <a:p>
              <a:endParaRPr lang="en-US" dirty="0"/>
            </a:p>
          </p:txBody>
        </p:sp>
      </p:grpSp>
      <p:pic>
        <p:nvPicPr>
          <p:cNvPr id="3076" name="Picture 4" descr="C:\Users\lois_kent\AppData\Local\Microsoft\Windows\Temporary Internet Files\Content.IE5\S3XVGCOH\MP900422119[1].jpg"/>
          <p:cNvPicPr>
            <a:picLocks noChangeAspect="1" noChangeArrowheads="1"/>
          </p:cNvPicPr>
          <p:nvPr/>
        </p:nvPicPr>
        <p:blipFill rotWithShape="1">
          <a:blip r:embed="rId3">
            <a:extLst>
              <a:ext uri="{28A0092B-C50C-407E-A947-70E740481C1C}">
                <a14:useLocalDpi xmlns:a14="http://schemas.microsoft.com/office/drawing/2010/main" val="0"/>
              </a:ext>
            </a:extLst>
          </a:blip>
          <a:srcRect b="47816"/>
          <a:stretch/>
        </p:blipFill>
        <p:spPr bwMode="auto">
          <a:xfrm>
            <a:off x="5181600" y="1223580"/>
            <a:ext cx="3476218" cy="2434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67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Documents to Download</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14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14074"/>
            <a:ext cx="3095625" cy="5381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a:spLocks noGrp="1"/>
          </p:cNvSpPr>
          <p:nvPr>
            <p:ph idx="1"/>
          </p:nvPr>
        </p:nvSpPr>
        <p:spPr>
          <a:xfrm>
            <a:off x="457200" y="1447800"/>
            <a:ext cx="8229600" cy="4495801"/>
          </a:xfrm>
        </p:spPr>
        <p:txBody>
          <a:bodyPr/>
          <a:lstStyle/>
          <a:p>
            <a:r>
              <a:rPr lang="en-US" dirty="0"/>
              <a:t>Development Opportunities</a:t>
            </a:r>
          </a:p>
          <a:p>
            <a:r>
              <a:rPr lang="en-US" dirty="0"/>
              <a:t>Development Plan </a:t>
            </a:r>
            <a:r>
              <a:rPr lang="en-US" dirty="0" smtClean="0"/>
              <a:t>Template</a:t>
            </a:r>
          </a:p>
          <a:p>
            <a:endParaRPr lang="en-US" dirty="0"/>
          </a:p>
          <a:p>
            <a:r>
              <a:rPr lang="en-US" sz="2000" i="1" dirty="0" smtClean="0"/>
              <a:t>Optional, downloads from prework:</a:t>
            </a:r>
          </a:p>
          <a:p>
            <a:pPr lvl="1"/>
            <a:r>
              <a:rPr lang="en-US" dirty="0" smtClean="0"/>
              <a:t>Discovery Log </a:t>
            </a:r>
            <a:endParaRPr lang="en-US" dirty="0"/>
          </a:p>
          <a:p>
            <a:pPr lvl="1"/>
            <a:r>
              <a:rPr lang="en-US" dirty="0" smtClean="0"/>
              <a:t>Skills Assessment</a:t>
            </a:r>
          </a:p>
          <a:p>
            <a:pPr lvl="1"/>
            <a:r>
              <a:rPr lang="en-US" dirty="0" smtClean="0"/>
              <a:t>Rewards Worksheet</a:t>
            </a:r>
          </a:p>
          <a:p>
            <a:endParaRPr lang="en-US" dirty="0"/>
          </a:p>
        </p:txBody>
      </p:sp>
    </p:spTree>
    <p:extLst>
      <p:ext uri="{BB962C8B-B14F-4D97-AF65-F5344CB8AC3E}">
        <p14:creationId xmlns:p14="http://schemas.microsoft.com/office/powerpoint/2010/main" val="18403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4" name="Slide Number Placeholder 3"/>
          <p:cNvSpPr>
            <a:spLocks noGrp="1"/>
          </p:cNvSpPr>
          <p:nvPr>
            <p:ph type="sldNum" sz="quarter" idx="12"/>
          </p:nvPr>
        </p:nvSpPr>
        <p:spPr/>
        <p:txBody>
          <a:bodyPr/>
          <a:lstStyle/>
          <a:p>
            <a:fld id="{2D88F0F9-74A8-45E4-B405-052EDB68E8BD}" type="slidenum">
              <a:rPr lang="en-US" smtClean="0"/>
              <a:t>15</a:t>
            </a:fld>
            <a:endParaRPr lang="en-US"/>
          </a:p>
        </p:txBody>
      </p:sp>
      <p:graphicFrame>
        <p:nvGraphicFramePr>
          <p:cNvPr id="10" name="Content Placeholder 5"/>
          <p:cNvGraphicFramePr>
            <a:graphicFrameLocks noGrp="1"/>
          </p:cNvGraphicFramePr>
          <p:nvPr>
            <p:ph idx="1"/>
            <p:extLst>
              <p:ext uri="{D42A27DB-BD31-4B8C-83A1-F6EECF244321}">
                <p14:modId xmlns:p14="http://schemas.microsoft.com/office/powerpoint/2010/main" val="4105796951"/>
              </p:ext>
            </p:extLst>
          </p:nvPr>
        </p:nvGraphicFramePr>
        <p:xfrm>
          <a:off x="533400" y="533400"/>
          <a:ext cx="794319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49530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7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ltLang="en-US" dirty="0">
                <a:solidFill>
                  <a:srgbClr val="FF0000"/>
                </a:solidFill>
              </a:rPr>
              <a:t>Facilitator: </a:t>
            </a:r>
            <a:r>
              <a:rPr lang="en-US" altLang="en-US" dirty="0" smtClean="0">
                <a:solidFill>
                  <a:srgbClr val="FF0000"/>
                </a:solidFill>
              </a:rPr>
              <a:t>Switch </a:t>
            </a:r>
            <a:r>
              <a:rPr lang="en-US" altLang="en-US" dirty="0" smtClean="0">
                <a:solidFill>
                  <a:srgbClr val="FF0000"/>
                </a:solidFill>
              </a:rPr>
              <a:t>to ‘Focus’ Layout in Adobe</a:t>
            </a:r>
          </a:p>
        </p:txBody>
      </p:sp>
      <p:sp>
        <p:nvSpPr>
          <p:cNvPr id="14" name="Footer Placeholder 13"/>
          <p:cNvSpPr>
            <a:spLocks noGrp="1"/>
          </p:cNvSpPr>
          <p:nvPr>
            <p:ph type="ftr" sz="quarter" idx="11"/>
          </p:nvPr>
        </p:nvSpPr>
        <p:spPr/>
        <p:txBody>
          <a:bodyPr/>
          <a:lstStyle/>
          <a:p>
            <a:pPr>
              <a:defRPr/>
            </a:pPr>
            <a:r>
              <a:rPr lang="en-US" dirty="0" smtClean="0"/>
              <a:t>Taking Charge of Your Career</a:t>
            </a:r>
            <a:endParaRPr lang="en-US" dirty="0"/>
          </a:p>
        </p:txBody>
      </p:sp>
      <p:sp>
        <p:nvSpPr>
          <p:cNvPr id="17411"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1677490-FCEC-4F68-A976-5DDE122D39F9}" type="slidenum">
              <a:rPr lang="en-US" altLang="en-US" sz="1000" smtClean="0">
                <a:latin typeface="Calibri" pitchFamily="34" charset="0"/>
                <a:cs typeface="Calibri" pitchFamily="34" charset="0"/>
              </a:rPr>
              <a:pPr/>
              <a:t>16</a:t>
            </a:fld>
            <a:endParaRPr lang="en-US" altLang="en-US" sz="1000" dirty="0" smtClean="0">
              <a:latin typeface="Calibri" pitchFamily="34" charset="0"/>
              <a:cs typeface="Calibri" pitchFamily="34" charset="0"/>
            </a:endParaRPr>
          </a:p>
        </p:txBody>
      </p:sp>
      <p:sp>
        <p:nvSpPr>
          <p:cNvPr id="10" name="TextBox 9"/>
          <p:cNvSpPr txBox="1"/>
          <p:nvPr/>
        </p:nvSpPr>
        <p:spPr bwMode="ltGray">
          <a:xfrm>
            <a:off x="609599" y="3962400"/>
            <a:ext cx="3795619" cy="2133600"/>
          </a:xfrm>
          <a:prstGeom prst="rect">
            <a:avLst/>
          </a:prstGeom>
          <a:solidFill>
            <a:schemeClr val="bg1">
              <a:lumMod val="85000"/>
            </a:schemeClr>
          </a:solidFill>
          <a:ln w="9525">
            <a:solidFill>
              <a:schemeClr val="accent1"/>
            </a:solid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i="1" dirty="0" smtClean="0">
                <a:latin typeface="Calibri" pitchFamily="34" charset="0"/>
              </a:rPr>
              <a:t>What does this picture mean to you?</a:t>
            </a:r>
          </a:p>
          <a:p>
            <a:pPr algn="ctr">
              <a:lnSpc>
                <a:spcPct val="90000"/>
              </a:lnSpc>
              <a:spcBef>
                <a:spcPts val="0"/>
              </a:spcBef>
              <a:spcAft>
                <a:spcPts val="800"/>
              </a:spcAft>
            </a:pPr>
            <a:r>
              <a:rPr lang="en-US" sz="2000" i="1" dirty="0" smtClean="0">
                <a:latin typeface="Calibri" pitchFamily="34" charset="0"/>
              </a:rPr>
              <a:t>&lt; chat box &gt;</a:t>
            </a:r>
          </a:p>
        </p:txBody>
      </p:sp>
      <p:sp>
        <p:nvSpPr>
          <p:cNvPr id="11" name="TextBox 10"/>
          <p:cNvSpPr txBox="1"/>
          <p:nvPr/>
        </p:nvSpPr>
        <p:spPr bwMode="ltGray">
          <a:xfrm>
            <a:off x="5105400" y="1143001"/>
            <a:ext cx="2971800" cy="1281113"/>
          </a:xfrm>
          <a:prstGeom prst="rect">
            <a:avLst/>
          </a:prstGeom>
          <a:solidFill>
            <a:schemeClr val="accent6">
              <a:lumMod val="20000"/>
              <a:lumOff val="80000"/>
            </a:schemeClr>
          </a:solidFill>
          <a:ln w="9525">
            <a:solidFill>
              <a:schemeClr val="accent1"/>
            </a:solid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dirty="0">
                <a:latin typeface="Calibri" pitchFamily="34" charset="0"/>
              </a:rPr>
              <a:t>If you do not change direction, you may end up where you are heading</a:t>
            </a:r>
            <a:r>
              <a:rPr lang="en-US" sz="2000" dirty="0" smtClean="0">
                <a:latin typeface="Calibri" pitchFamily="34" charset="0"/>
              </a:rPr>
              <a:t>.</a:t>
            </a:r>
          </a:p>
          <a:p>
            <a:pPr algn="r">
              <a:lnSpc>
                <a:spcPct val="90000"/>
              </a:lnSpc>
              <a:spcBef>
                <a:spcPts val="0"/>
              </a:spcBef>
              <a:spcAft>
                <a:spcPts val="800"/>
              </a:spcAft>
            </a:pPr>
            <a:r>
              <a:rPr lang="en-US" sz="2000" dirty="0" smtClean="0">
                <a:latin typeface="Calibri" pitchFamily="34" charset="0"/>
              </a:rPr>
              <a:t>-Lao Tzu</a:t>
            </a:r>
            <a:endParaRPr lang="en-US" sz="2000" dirty="0">
              <a:latin typeface="Calibri" pitchFamily="34" charset="0"/>
            </a:endParaRPr>
          </a:p>
        </p:txBody>
      </p:sp>
      <p:sp>
        <p:nvSpPr>
          <p:cNvPr id="12" name="TextBox 11"/>
          <p:cNvSpPr txBox="1"/>
          <p:nvPr/>
        </p:nvSpPr>
        <p:spPr bwMode="ltGray">
          <a:xfrm>
            <a:off x="5105398" y="2743200"/>
            <a:ext cx="2971802" cy="3352800"/>
          </a:xfrm>
          <a:prstGeom prst="rect">
            <a:avLst/>
          </a:prstGeom>
          <a:solidFill>
            <a:schemeClr val="accent6">
              <a:lumMod val="20000"/>
              <a:lumOff val="80000"/>
            </a:schemeClr>
          </a:solidFill>
          <a:ln w="9525">
            <a:solidFill>
              <a:schemeClr val="accent1"/>
            </a:solid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i="1" dirty="0" smtClean="0">
                <a:latin typeface="Calibri" pitchFamily="34" charset="0"/>
              </a:rPr>
              <a:t>What does this quote mean to you?</a:t>
            </a:r>
          </a:p>
          <a:p>
            <a:pPr algn="ctr">
              <a:lnSpc>
                <a:spcPct val="90000"/>
              </a:lnSpc>
              <a:spcBef>
                <a:spcPts val="0"/>
              </a:spcBef>
              <a:spcAft>
                <a:spcPts val="800"/>
              </a:spcAft>
            </a:pPr>
            <a:r>
              <a:rPr lang="en-US" sz="2000" i="1" dirty="0" smtClean="0">
                <a:latin typeface="Calibri" pitchFamily="34" charset="0"/>
              </a:rPr>
              <a:t>&lt; chat box &gt;</a:t>
            </a:r>
          </a:p>
        </p:txBody>
      </p:sp>
      <p:pic>
        <p:nvPicPr>
          <p:cNvPr id="4100" name="Picture 4" descr="http://www.glassesframesandlenses.com/cmsImages/clar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143001"/>
            <a:ext cx="3795619" cy="2514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7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a:t>
            </a:r>
            <a:r>
              <a:rPr lang="en-US" dirty="0" smtClean="0"/>
              <a:t>Keys </a:t>
            </a:r>
            <a:r>
              <a:rPr lang="en-US" dirty="0"/>
              <a:t>to Unlock Meaningful Goals</a:t>
            </a:r>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17</a:t>
            </a:fld>
            <a:endParaRPr lang="en-US"/>
          </a:p>
        </p:txBody>
      </p:sp>
      <p:pic>
        <p:nvPicPr>
          <p:cNvPr id="2050" name="Picture 2" descr="C:\Users\lois_kent\AppData\Local\Microsoft\Windows\Temporary Internet Files\Content.IE5\ZZXH0QIF\MP900385225[1].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33400" y="1466850"/>
            <a:ext cx="3211285" cy="4495800"/>
          </a:xfrm>
          <a:prstGeom prst="flowChartDelay">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419600" y="1905000"/>
            <a:ext cx="4267200" cy="40386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514350" indent="-514350">
              <a:buFont typeface="+mj-lt"/>
              <a:buAutoNum type="arabicPeriod"/>
            </a:pPr>
            <a:r>
              <a:rPr lang="en-US" sz="2800" dirty="0" smtClean="0"/>
              <a:t>Your </a:t>
            </a:r>
            <a:r>
              <a:rPr lang="en-US" sz="2800" dirty="0"/>
              <a:t>most passionate core business interests </a:t>
            </a:r>
            <a:endParaRPr lang="en-US" sz="2800" dirty="0" smtClean="0"/>
          </a:p>
          <a:p>
            <a:pPr marL="514350" indent="-514350">
              <a:buFont typeface="+mj-lt"/>
              <a:buAutoNum type="arabicPeriod"/>
            </a:pPr>
            <a:endParaRPr lang="en-US" sz="2800" dirty="0" smtClean="0"/>
          </a:p>
          <a:p>
            <a:pPr marL="514350" indent="-514350">
              <a:buFont typeface="+mj-lt"/>
              <a:buAutoNum type="arabicPeriod"/>
            </a:pPr>
            <a:r>
              <a:rPr lang="en-US" sz="2800" dirty="0" smtClean="0"/>
              <a:t>Your </a:t>
            </a:r>
            <a:r>
              <a:rPr lang="en-US" sz="2800" dirty="0"/>
              <a:t>deepest work values </a:t>
            </a:r>
            <a:endParaRPr lang="en-US" sz="2800" dirty="0" smtClean="0"/>
          </a:p>
          <a:p>
            <a:pPr marL="514350" indent="-514350">
              <a:buFont typeface="+mj-lt"/>
              <a:buAutoNum type="arabicPeriod"/>
            </a:pPr>
            <a:endParaRPr lang="en-US" sz="2800" dirty="0" smtClean="0"/>
          </a:p>
          <a:p>
            <a:pPr marL="514350" indent="-514350">
              <a:buFont typeface="+mj-lt"/>
              <a:buAutoNum type="arabicPeriod"/>
            </a:pPr>
            <a:r>
              <a:rPr lang="en-US" sz="2800" dirty="0" smtClean="0"/>
              <a:t>Your </a:t>
            </a:r>
            <a:r>
              <a:rPr lang="en-US" sz="2800" dirty="0"/>
              <a:t>strongest skills</a:t>
            </a:r>
          </a:p>
          <a:p>
            <a:endParaRPr lang="en-US" sz="2800" dirty="0"/>
          </a:p>
        </p:txBody>
      </p:sp>
    </p:spTree>
    <p:extLst>
      <p:ext uri="{BB962C8B-B14F-4D97-AF65-F5344CB8AC3E}">
        <p14:creationId xmlns:p14="http://schemas.microsoft.com/office/powerpoint/2010/main" val="15106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r>
              <a:rPr lang="en-US" dirty="0" smtClean="0"/>
              <a:t>Key 1: Your Most Passionate Core Business Interests </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18</a:t>
            </a:fld>
            <a:endParaRPr lang="en-US"/>
          </a:p>
        </p:txBody>
      </p:sp>
      <p:graphicFrame>
        <p:nvGraphicFramePr>
          <p:cNvPr id="3" name="Diagram 2"/>
          <p:cNvGraphicFramePr/>
          <p:nvPr>
            <p:extLst>
              <p:ext uri="{D42A27DB-BD31-4B8C-83A1-F6EECF244321}">
                <p14:modId xmlns:p14="http://schemas.microsoft.com/office/powerpoint/2010/main" val="1511196047"/>
              </p:ext>
            </p:extLst>
          </p:nvPr>
        </p:nvGraphicFramePr>
        <p:xfrm>
          <a:off x="304800" y="1066800"/>
          <a:ext cx="8534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1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rPr>
              <a:t>Facilitator: </a:t>
            </a:r>
            <a:r>
              <a:rPr lang="en-US" altLang="en-US" dirty="0" smtClean="0">
                <a:solidFill>
                  <a:srgbClr val="FF0000"/>
                </a:solidFill>
              </a:rPr>
              <a:t>Switch </a:t>
            </a:r>
            <a:r>
              <a:rPr lang="en-US" altLang="en-US" dirty="0">
                <a:solidFill>
                  <a:srgbClr val="FF0000"/>
                </a:solidFill>
              </a:rPr>
              <a:t>to ‘Business Skills’ Layout in Adobe</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19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140156764"/>
              </p:ext>
            </p:extLst>
          </p:nvPr>
        </p:nvGraphicFramePr>
        <p:xfrm>
          <a:off x="457200" y="1219200"/>
          <a:ext cx="8382000" cy="4724400"/>
        </p:xfrm>
        <a:graphic>
          <a:graphicData uri="http://schemas.openxmlformats.org/drawingml/2006/table">
            <a:tbl>
              <a:tblPr firstRow="1" bandRow="1">
                <a:tableStyleId>{1E171933-4619-4E11-9A3F-F7608DF75F80}</a:tableStyleId>
              </a:tblPr>
              <a:tblGrid>
                <a:gridCol w="2794000"/>
                <a:gridCol w="2794000"/>
                <a:gridCol w="2794000"/>
              </a:tblGrid>
              <a:tr h="13362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baseline="0" dirty="0" smtClean="0"/>
                        <a:t>Application of Expertise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0" baseline="0" dirty="0" smtClean="0"/>
                        <a:t>Working with People</a:t>
                      </a:r>
                      <a:endParaRPr lang="en-US" sz="2800" b="0" baseline="0" dirty="0" smtClean="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0" baseline="0" dirty="0" smtClean="0"/>
                        <a:t>Control and Influence</a:t>
                      </a:r>
                      <a:endParaRPr lang="en-US" sz="2800" b="0" baseline="0" dirty="0" smtClean="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3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What does this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What does this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endParaRPr lang="en-US" sz="2000" b="1" baseline="0" dirty="0" smtClean="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What does this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24918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Taking Charge of Your Career</a:t>
            </a:r>
            <a:endParaRPr lang="en-US" dirty="0"/>
          </a:p>
        </p:txBody>
      </p:sp>
      <p:sp>
        <p:nvSpPr>
          <p:cNvPr id="4" name="Subtitle 3"/>
          <p:cNvSpPr>
            <a:spLocks noGrp="1"/>
          </p:cNvSpPr>
          <p:nvPr>
            <p:ph type="subTitle" idx="1"/>
          </p:nvPr>
        </p:nvSpPr>
        <p:spPr/>
        <p:txBody>
          <a:bodyPr/>
          <a:lstStyle/>
          <a:p>
            <a:r>
              <a:rPr lang="en-US" dirty="0" smtClean="0"/>
              <a:t>[Facilitator Name]</a:t>
            </a:r>
            <a:endParaRPr lang="en-US" dirty="0"/>
          </a:p>
        </p:txBody>
      </p:sp>
      <p:sp>
        <p:nvSpPr>
          <p:cNvPr id="5" name="Text Placeholder 4"/>
          <p:cNvSpPr>
            <a:spLocks noGrp="1"/>
          </p:cNvSpPr>
          <p:nvPr>
            <p:ph type="body" sz="quarter" idx="10"/>
          </p:nvPr>
        </p:nvSpPr>
        <p:spPr/>
        <p:txBody>
          <a:bodyPr>
            <a:normAutofit/>
          </a:bodyPr>
          <a:lstStyle/>
          <a:p>
            <a:r>
              <a:rPr lang="en-US" dirty="0" smtClean="0"/>
              <a:t>Leadership &amp; Employee Development</a:t>
            </a:r>
            <a:endParaRPr lang="en-US" dirty="0"/>
          </a:p>
        </p:txBody>
      </p:sp>
      <p:sp>
        <p:nvSpPr>
          <p:cNvPr id="6" name="Slide Number Placeholder 5"/>
          <p:cNvSpPr>
            <a:spLocks noGrp="1"/>
          </p:cNvSpPr>
          <p:nvPr>
            <p:ph type="sldNum" sz="quarter" idx="4294967295"/>
          </p:nvPr>
        </p:nvSpPr>
        <p:spPr>
          <a:xfrm>
            <a:off x="8990013" y="6397625"/>
            <a:ext cx="153987" cy="153988"/>
          </a:xfrm>
        </p:spPr>
        <p:txBody>
          <a:bodyPr/>
          <a:lstStyle/>
          <a:p>
            <a:pPr>
              <a:defRPr/>
            </a:pPr>
            <a:fld id="{46082381-925A-4C25-AB18-0C99AD89CFC0}" type="slidenum">
              <a:rPr lang="en-US" smtClean="0"/>
              <a:pPr>
                <a:defRPr/>
              </a:pPr>
              <a:t>2</a:t>
            </a:fld>
            <a:endParaRPr lang="en-US" dirty="0"/>
          </a:p>
        </p:txBody>
      </p:sp>
      <p:pic>
        <p:nvPicPr>
          <p:cNvPr id="7" name="Picture 2" descr="http://i.vimeocdn.com/video/470241141_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08112"/>
            <a:ext cx="3756455" cy="3474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2: Your Deepest Work Values </a:t>
            </a:r>
            <a:endParaRPr lang="en-US" dirty="0"/>
          </a:p>
        </p:txBody>
      </p:sp>
      <p:grpSp>
        <p:nvGrpSpPr>
          <p:cNvPr id="3" name="Group 2"/>
          <p:cNvGrpSpPr/>
          <p:nvPr/>
        </p:nvGrpSpPr>
        <p:grpSpPr>
          <a:xfrm>
            <a:off x="5827430" y="292976"/>
            <a:ext cx="2993389" cy="2450224"/>
            <a:chOff x="5045719" y="1524001"/>
            <a:chExt cx="3258220" cy="2667000"/>
          </a:xfrm>
        </p:grpSpPr>
        <p:pic>
          <p:nvPicPr>
            <p:cNvPr id="3076" name="Picture 4" descr="C:\Users\lois_kent\AppData\Local\Microsoft\Windows\Temporary Internet Files\Content.IE5\S3XVGCOH\MP9004305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5719" y="1524001"/>
              <a:ext cx="325822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C:\Users\lois_kent\AppData\Local\Microsoft\Windows\Temporary Internet Files\Content.IE5\7NU2UKT5\MP900289434[1].jp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10200" y="1752600"/>
              <a:ext cx="844155" cy="12822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5827430" y="2895600"/>
            <a:ext cx="3000942" cy="990600"/>
          </a:xfrm>
          <a:prstGeom prst="rect">
            <a:avLst/>
          </a:prstGeom>
          <a:noFill/>
        </p:spPr>
        <p:txBody>
          <a:bodyPr wrap="none" lIns="0" tIns="0" rIns="0" bIns="0" rtlCol="0">
            <a:noAutofit/>
          </a:bodyPr>
          <a:lstStyle/>
          <a:p>
            <a:pPr>
              <a:lnSpc>
                <a:spcPct val="90000"/>
              </a:lnSpc>
            </a:pPr>
            <a:r>
              <a:rPr lang="en-US" sz="2000" dirty="0" smtClean="0"/>
              <a:t>Why is knowing your values </a:t>
            </a:r>
          </a:p>
          <a:p>
            <a:pPr>
              <a:lnSpc>
                <a:spcPct val="90000"/>
              </a:lnSpc>
            </a:pPr>
            <a:r>
              <a:rPr lang="en-US" sz="2000" dirty="0" smtClean="0"/>
              <a:t>useful when creating a </a:t>
            </a:r>
          </a:p>
          <a:p>
            <a:pPr>
              <a:lnSpc>
                <a:spcPct val="90000"/>
              </a:lnSpc>
            </a:pPr>
            <a:r>
              <a:rPr lang="en-US" sz="2000" dirty="0" smtClean="0"/>
              <a:t>development goal?</a:t>
            </a:r>
            <a:endParaRPr lang="en-US" sz="2000" dirty="0"/>
          </a:p>
        </p:txBody>
      </p:sp>
    </p:spTree>
    <p:extLst>
      <p:ext uri="{BB962C8B-B14F-4D97-AF65-F5344CB8AC3E}">
        <p14:creationId xmlns:p14="http://schemas.microsoft.com/office/powerpoint/2010/main" val="120180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3: Your Strongest Skills </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21</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084616632"/>
              </p:ext>
            </p:extLst>
          </p:nvPr>
        </p:nvGraphicFramePr>
        <p:xfrm>
          <a:off x="457200" y="1219200"/>
          <a:ext cx="8382000" cy="4759732"/>
        </p:xfrm>
        <a:graphic>
          <a:graphicData uri="http://schemas.openxmlformats.org/drawingml/2006/table">
            <a:tbl>
              <a:tblPr firstRow="1" bandRow="1">
                <a:tableStyleId>{1FECB4D8-DB02-4DC6-A0A2-4F2EBAE1DC90}</a:tableStyleId>
              </a:tblPr>
              <a:tblGrid>
                <a:gridCol w="2794000"/>
                <a:gridCol w="2794000"/>
                <a:gridCol w="2794000"/>
              </a:tblGrid>
              <a:tr h="13362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0" dirty="0" smtClean="0"/>
                        <a:t>Who will give you honest feedback?</a:t>
                      </a:r>
                    </a:p>
                  </a:txBody>
                  <a:tcPr anchor="ctr">
                    <a:cell3D prstMaterial="dkEdge">
                      <a:bevel/>
                      <a:lightRig rig="flood" dir="t"/>
                    </a:cell3D>
                  </a:tcPr>
                </a:tc>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aseline="0" dirty="0" smtClean="0"/>
                        <a:t>When should </a:t>
                      </a:r>
                      <a:br>
                        <a:rPr lang="en-US" sz="2800" baseline="0" dirty="0" smtClean="0"/>
                      </a:br>
                      <a:r>
                        <a:rPr lang="en-US" sz="2800" baseline="0" dirty="0" smtClean="0"/>
                        <a:t>you focus on your gaps?</a:t>
                      </a:r>
                      <a:endParaRPr lang="en-US" sz="2800" b="0" baseline="0" dirty="0" smtClean="0">
                        <a:solidFill>
                          <a:schemeClr val="tx2"/>
                        </a:solidFill>
                      </a:endParaRPr>
                    </a:p>
                  </a:txBody>
                  <a:tcPr anchor="ctr">
                    <a:cell3D prstMaterial="dkEdge">
                      <a:bevel/>
                      <a:lightRig rig="flood" dir="t"/>
                    </a:cell3D>
                  </a:tcPr>
                </a:tc>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aseline="0" dirty="0" smtClean="0"/>
                        <a:t>Why work </a:t>
                      </a:r>
                      <a:br>
                        <a:rPr lang="en-US" sz="2800" baseline="0" dirty="0" smtClean="0"/>
                      </a:br>
                      <a:r>
                        <a:rPr lang="en-US" sz="2800" baseline="0" dirty="0" smtClean="0"/>
                        <a:t>on your </a:t>
                      </a:r>
                      <a:br>
                        <a:rPr lang="en-US" sz="2800" baseline="0" dirty="0" smtClean="0"/>
                      </a:br>
                      <a:r>
                        <a:rPr lang="en-US" sz="2800" baseline="0" dirty="0" smtClean="0"/>
                        <a:t>strengths?</a:t>
                      </a:r>
                      <a:endParaRPr lang="en-US" sz="2800" b="0" baseline="0" dirty="0" smtClean="0"/>
                    </a:p>
                  </a:txBody>
                  <a:tcPr anchor="ctr">
                    <a:cell3D prstMaterial="dkEdge">
                      <a:bevel/>
                      <a:lightRig rig="flood" dir="t"/>
                    </a:cell3D>
                  </a:tcPr>
                </a:tc>
              </a:tr>
              <a:tr h="33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algn="ctr"/>
                      <a:endParaRPr lang="en-US" sz="2000" b="1" dirty="0"/>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endParaRPr lang="en-US" sz="2000" b="1" baseline="0" dirty="0" smtClean="0">
                        <a:solidFill>
                          <a:schemeClr val="tx2"/>
                        </a:solidFill>
                      </a:endParaRP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i="1" dirty="0" smtClean="0">
                        <a:latin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latin typeface="Calibri" pitchFamily="34" charset="0"/>
                        </a:rPr>
                        <a:t>&lt; chat box &gt;</a:t>
                      </a:r>
                    </a:p>
                    <a:p>
                      <a:pPr algn="ctr"/>
                      <a:endParaRPr lang="en-US" sz="2000" b="1" dirty="0"/>
                    </a:p>
                  </a:txBody>
                  <a:tcPr>
                    <a:cell3D prstMaterial="dkEdge">
                      <a:bevel/>
                      <a:lightRig rig="flood" dir="t"/>
                    </a:cell3D>
                  </a:tcPr>
                </a:tc>
              </a:tr>
            </a:tbl>
          </a:graphicData>
        </a:graphic>
      </p:graphicFrame>
      <p:sp>
        <p:nvSpPr>
          <p:cNvPr id="7" name="Rectangle 6"/>
          <p:cNvSpPr/>
          <p:nvPr/>
        </p:nvSpPr>
        <p:spPr>
          <a:xfrm>
            <a:off x="304800" y="294290"/>
            <a:ext cx="8534400" cy="523220"/>
          </a:xfrm>
          <a:prstGeom prst="rect">
            <a:avLst/>
          </a:prstGeom>
        </p:spPr>
        <p:txBody>
          <a:bodyPr wrap="square">
            <a:spAutoFit/>
          </a:bodyPr>
          <a:lstStyle/>
          <a:p>
            <a:r>
              <a:rPr lang="en-US" altLang="en-US" sz="2800" b="1" dirty="0">
                <a:solidFill>
                  <a:srgbClr val="FF0000"/>
                </a:solidFill>
              </a:rPr>
              <a:t>Facilitator: </a:t>
            </a:r>
            <a:r>
              <a:rPr lang="en-US" altLang="en-US" sz="2800" b="1" dirty="0" smtClean="0">
                <a:solidFill>
                  <a:srgbClr val="FF0000"/>
                </a:solidFill>
                <a:latin typeface="+mj-lt"/>
              </a:rPr>
              <a:t>Switch </a:t>
            </a:r>
            <a:r>
              <a:rPr lang="en-US" altLang="en-US" sz="2800" b="1" dirty="0">
                <a:solidFill>
                  <a:srgbClr val="FF0000"/>
                </a:solidFill>
                <a:latin typeface="+mj-lt"/>
              </a:rPr>
              <a:t>to </a:t>
            </a:r>
            <a:r>
              <a:rPr lang="en-US" altLang="en-US" sz="2800" b="1" dirty="0" smtClean="0">
                <a:solidFill>
                  <a:srgbClr val="FF0000"/>
                </a:solidFill>
                <a:latin typeface="+mj-lt"/>
              </a:rPr>
              <a:t>‘Strongest Skills</a:t>
            </a:r>
            <a:r>
              <a:rPr lang="en-US" altLang="en-US" sz="2800" b="1" dirty="0">
                <a:solidFill>
                  <a:srgbClr val="FF0000"/>
                </a:solidFill>
                <a:latin typeface="+mj-lt"/>
              </a:rPr>
              <a:t>’ Layout in Adobe</a:t>
            </a:r>
            <a:endParaRPr lang="en-US" sz="2800" b="1" dirty="0">
              <a:latin typeface="+mj-lt"/>
            </a:endParaRPr>
          </a:p>
        </p:txBody>
      </p:sp>
    </p:spTree>
    <p:extLst>
      <p:ext uri="{BB962C8B-B14F-4D97-AF65-F5344CB8AC3E}">
        <p14:creationId xmlns:p14="http://schemas.microsoft.com/office/powerpoint/2010/main" val="391705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Keys </a:t>
            </a:r>
            <a:r>
              <a:rPr lang="en-US" dirty="0" smtClean="0"/>
              <a:t>to </a:t>
            </a:r>
            <a:r>
              <a:rPr lang="en-US" dirty="0"/>
              <a:t>Unlock Meaningful Goals</a:t>
            </a:r>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22</a:t>
            </a:fld>
            <a:endParaRPr lang="en-US"/>
          </a:p>
        </p:txBody>
      </p:sp>
      <p:sp>
        <p:nvSpPr>
          <p:cNvPr id="9" name="Content Placeholder 2"/>
          <p:cNvSpPr txBox="1">
            <a:spLocks/>
          </p:cNvSpPr>
          <p:nvPr/>
        </p:nvSpPr>
        <p:spPr>
          <a:xfrm>
            <a:off x="4114800" y="1447800"/>
            <a:ext cx="4800600" cy="48006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514350" indent="-514350">
              <a:buFont typeface="+mj-lt"/>
              <a:buAutoNum type="arabicPeriod"/>
            </a:pPr>
            <a:r>
              <a:rPr lang="en-US" sz="2800" dirty="0" smtClean="0"/>
              <a:t>Your most passionate core business interests </a:t>
            </a:r>
            <a:br>
              <a:rPr lang="en-US" sz="2800" dirty="0" smtClean="0"/>
            </a:br>
            <a:r>
              <a:rPr lang="en-US" sz="2000" dirty="0" smtClean="0">
                <a:solidFill>
                  <a:srgbClr val="002060"/>
                </a:solidFill>
              </a:rPr>
              <a:t>(</a:t>
            </a:r>
            <a:r>
              <a:rPr lang="en-US" sz="2000" i="1" dirty="0" smtClean="0">
                <a:solidFill>
                  <a:srgbClr val="002060"/>
                </a:solidFill>
              </a:rPr>
              <a:t>explore more with Harvard’s </a:t>
            </a:r>
            <a:br>
              <a:rPr lang="en-US" sz="2000" i="1" dirty="0" smtClean="0">
                <a:solidFill>
                  <a:srgbClr val="002060"/>
                </a:solidFill>
              </a:rPr>
            </a:br>
            <a:r>
              <a:rPr lang="en-US" sz="2000" i="1" dirty="0" smtClean="0">
                <a:solidFill>
                  <a:srgbClr val="002060"/>
                </a:solidFill>
              </a:rPr>
              <a:t>Discovery Log</a:t>
            </a:r>
            <a:r>
              <a:rPr lang="en-US" sz="2000" dirty="0" smtClean="0">
                <a:solidFill>
                  <a:srgbClr val="002060"/>
                </a:solidFill>
              </a:rPr>
              <a:t>)</a:t>
            </a:r>
            <a:r>
              <a:rPr lang="en-US" sz="2800" dirty="0" smtClean="0"/>
              <a:t/>
            </a:r>
            <a:br>
              <a:rPr lang="en-US" sz="2800" dirty="0" smtClean="0"/>
            </a:br>
            <a:endParaRPr lang="en-US" sz="2800" dirty="0" smtClean="0"/>
          </a:p>
          <a:p>
            <a:pPr marL="514350" indent="-514350">
              <a:buFont typeface="+mj-lt"/>
              <a:buAutoNum type="arabicPeriod"/>
            </a:pPr>
            <a:r>
              <a:rPr lang="en-US" sz="2800" dirty="0" smtClean="0"/>
              <a:t>Your </a:t>
            </a:r>
            <a:r>
              <a:rPr lang="en-US" sz="2800" dirty="0"/>
              <a:t>deepest work values  </a:t>
            </a:r>
            <a:r>
              <a:rPr lang="en-US" sz="2000" dirty="0" smtClean="0">
                <a:solidFill>
                  <a:srgbClr val="002060"/>
                </a:solidFill>
              </a:rPr>
              <a:t>(</a:t>
            </a:r>
            <a:r>
              <a:rPr lang="en-US" sz="2000" i="1" dirty="0">
                <a:solidFill>
                  <a:srgbClr val="002060"/>
                </a:solidFill>
              </a:rPr>
              <a:t>explore more with </a:t>
            </a:r>
            <a:r>
              <a:rPr lang="en-US" sz="2000" i="1" dirty="0" smtClean="0">
                <a:solidFill>
                  <a:srgbClr val="002060"/>
                </a:solidFill>
              </a:rPr>
              <a:t>Harvard’s </a:t>
            </a:r>
            <a:br>
              <a:rPr lang="en-US" sz="2000" i="1" dirty="0" smtClean="0">
                <a:solidFill>
                  <a:srgbClr val="002060"/>
                </a:solidFill>
              </a:rPr>
            </a:br>
            <a:r>
              <a:rPr lang="en-US" sz="2000" i="1" dirty="0" smtClean="0">
                <a:solidFill>
                  <a:srgbClr val="002060"/>
                </a:solidFill>
              </a:rPr>
              <a:t>Rewards worksheet</a:t>
            </a:r>
            <a:r>
              <a:rPr lang="en-US" sz="2000" dirty="0" smtClean="0">
                <a:solidFill>
                  <a:srgbClr val="002060"/>
                </a:solidFill>
              </a:rPr>
              <a:t>)</a:t>
            </a:r>
            <a:r>
              <a:rPr lang="en-US" sz="2800" dirty="0" smtClean="0"/>
              <a:t/>
            </a:r>
            <a:br>
              <a:rPr lang="en-US" sz="2800" dirty="0" smtClean="0"/>
            </a:br>
            <a:endParaRPr lang="en-US" sz="2800" dirty="0" smtClean="0"/>
          </a:p>
          <a:p>
            <a:pPr marL="514350" indent="-514350">
              <a:buFont typeface="+mj-lt"/>
              <a:buAutoNum type="arabicPeriod"/>
            </a:pPr>
            <a:r>
              <a:rPr lang="en-US" sz="2800" dirty="0" smtClean="0"/>
              <a:t>Your strongest skills </a:t>
            </a:r>
            <a:br>
              <a:rPr lang="en-US" sz="2800" dirty="0" smtClean="0"/>
            </a:br>
            <a:r>
              <a:rPr lang="en-US" sz="2000" dirty="0" smtClean="0">
                <a:solidFill>
                  <a:srgbClr val="002060"/>
                </a:solidFill>
              </a:rPr>
              <a:t>(</a:t>
            </a:r>
            <a:r>
              <a:rPr lang="en-US" sz="2000" i="1" dirty="0">
                <a:solidFill>
                  <a:srgbClr val="002060"/>
                </a:solidFill>
              </a:rPr>
              <a:t>explore more with </a:t>
            </a:r>
            <a:r>
              <a:rPr lang="en-US" sz="2000" i="1" dirty="0" smtClean="0">
                <a:solidFill>
                  <a:srgbClr val="002060"/>
                </a:solidFill>
              </a:rPr>
              <a:t>Harvard’s </a:t>
            </a:r>
            <a:br>
              <a:rPr lang="en-US" sz="2000" i="1" dirty="0" smtClean="0">
                <a:solidFill>
                  <a:srgbClr val="002060"/>
                </a:solidFill>
              </a:rPr>
            </a:br>
            <a:r>
              <a:rPr lang="en-US" sz="2000" i="1" dirty="0" smtClean="0">
                <a:solidFill>
                  <a:srgbClr val="002060"/>
                </a:solidFill>
              </a:rPr>
              <a:t>Skills Assessment</a:t>
            </a:r>
            <a:r>
              <a:rPr lang="en-US" sz="2000" dirty="0" smtClean="0">
                <a:solidFill>
                  <a:srgbClr val="002060"/>
                </a:solidFill>
              </a:rPr>
              <a:t>)</a:t>
            </a:r>
          </a:p>
          <a:p>
            <a:endParaRPr lang="en-US" sz="2800" dirty="0"/>
          </a:p>
        </p:txBody>
      </p:sp>
      <p:pic>
        <p:nvPicPr>
          <p:cNvPr id="8" name="Picture 2" descr="C:\Users\lois_kent\AppData\Local\Microsoft\Windows\Temporary Internet Files\Content.IE5\ZZXH0QIF\MP900385225[1].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33400" y="1466850"/>
            <a:ext cx="3211285" cy="4495800"/>
          </a:xfrm>
          <a:prstGeom prst="flowChartDelay">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5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4" name="Slide Number Placeholder 3"/>
          <p:cNvSpPr>
            <a:spLocks noGrp="1"/>
          </p:cNvSpPr>
          <p:nvPr>
            <p:ph type="sldNum" sz="quarter" idx="12"/>
          </p:nvPr>
        </p:nvSpPr>
        <p:spPr/>
        <p:txBody>
          <a:bodyPr/>
          <a:lstStyle/>
          <a:p>
            <a:fld id="{2D88F0F9-74A8-45E4-B405-052EDB68E8BD}" type="slidenum">
              <a:rPr lang="en-US" smtClean="0"/>
              <a:t>23</a:t>
            </a:fld>
            <a:endParaRPr lang="en-US"/>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176398000"/>
              </p:ext>
            </p:extLst>
          </p:nvPr>
        </p:nvGraphicFramePr>
        <p:xfrm>
          <a:off x="533400" y="533400"/>
          <a:ext cx="794319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38862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49530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838200"/>
          </a:xfrm>
        </p:spPr>
        <p:txBody>
          <a:bodyPr/>
          <a:lstStyle/>
          <a:p>
            <a:r>
              <a:rPr lang="en-US" dirty="0" smtClean="0"/>
              <a:t>Sample Goals</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24</a:t>
            </a:fld>
            <a:endParaRPr lang="en-US"/>
          </a:p>
        </p:txBody>
      </p:sp>
      <p:graphicFrame>
        <p:nvGraphicFramePr>
          <p:cNvPr id="6" name="Diagram 5"/>
          <p:cNvGraphicFramePr/>
          <p:nvPr>
            <p:extLst>
              <p:ext uri="{D42A27DB-BD31-4B8C-83A1-F6EECF244321}">
                <p14:modId xmlns:p14="http://schemas.microsoft.com/office/powerpoint/2010/main" val="32612182"/>
              </p:ext>
            </p:extLst>
          </p:nvPr>
        </p:nvGraphicFramePr>
        <p:xfrm>
          <a:off x="381000" y="1219200"/>
          <a:ext cx="5105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72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dirty="0"/>
              <a:t>Write </a:t>
            </a:r>
            <a:r>
              <a:rPr lang="en-US" dirty="0" smtClean="0"/>
              <a:t>Your Goal in the Development </a:t>
            </a:r>
            <a:r>
              <a:rPr lang="en-US" dirty="0"/>
              <a:t>Plan </a:t>
            </a:r>
            <a:r>
              <a:rPr lang="en-US" dirty="0" smtClean="0"/>
              <a:t>Template</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09675"/>
            <a:ext cx="6569829" cy="5023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bwMode="auto">
          <a:xfrm>
            <a:off x="1428750" y="2639409"/>
            <a:ext cx="914400" cy="400707"/>
          </a:xfrm>
          <a:prstGeom prst="righ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ct val="90000"/>
              </a:lnSpc>
            </a:pPr>
            <a:endParaRPr lang="en-US" sz="1800" b="1">
              <a:solidFill>
                <a:schemeClr val="bg1"/>
              </a:solidFill>
              <a:latin typeface="+mn-lt"/>
            </a:endParaRPr>
          </a:p>
        </p:txBody>
      </p:sp>
      <p:sp>
        <p:nvSpPr>
          <p:cNvPr id="4" name="Footer Placeholder 3"/>
          <p:cNvSpPr>
            <a:spLocks noGrp="1"/>
          </p:cNvSpPr>
          <p:nvPr>
            <p:ph type="ftr" sz="quarter" idx="10"/>
          </p:nvPr>
        </p:nvSpPr>
        <p:spPr/>
        <p:txBody>
          <a:bodyPr/>
          <a:lstStyle/>
          <a:p>
            <a:pPr>
              <a:defRPr/>
            </a:pPr>
            <a:r>
              <a:rPr lang="en-US" smtClean="0"/>
              <a:t>Taking Charge of Your Career</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25</a:t>
            </a:fld>
            <a:endParaRPr lang="en-US" dirty="0"/>
          </a:p>
        </p:txBody>
      </p:sp>
    </p:spTree>
    <p:extLst>
      <p:ext uri="{BB962C8B-B14F-4D97-AF65-F5344CB8AC3E}">
        <p14:creationId xmlns:p14="http://schemas.microsoft.com/office/powerpoint/2010/main" val="165160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838200"/>
          </a:xfrm>
        </p:spPr>
        <p:txBody>
          <a:bodyPr/>
          <a:lstStyle/>
          <a:p>
            <a:pPr algn="ctr"/>
            <a:r>
              <a:rPr lang="en-US" dirty="0" smtClean="0"/>
              <a:t>Write a Goal					Take a Break</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26</a:t>
            </a:fld>
            <a:endParaRPr lang="en-US"/>
          </a:p>
        </p:txBody>
      </p:sp>
      <p:pic>
        <p:nvPicPr>
          <p:cNvPr id="10" name="Picture 2" descr="C:\Users\lois_kent\AppData\Local\Microsoft\Windows\Temporary Internet Files\Content.IE5\ZZXH0QIF\MP9003855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069" y="1447800"/>
            <a:ext cx="1895615" cy="2653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5802084" y="4419600"/>
            <a:ext cx="2895600" cy="1600200"/>
          </a:xfrm>
        </p:spPr>
        <p:txBody>
          <a:bodyPr>
            <a:noAutofit/>
          </a:bodyPr>
          <a:lstStyle/>
          <a:p>
            <a:pPr marL="0" indent="0">
              <a:buNone/>
            </a:pPr>
            <a:r>
              <a:rPr lang="en-US" sz="2000" dirty="0" smtClean="0"/>
              <a:t>We will reconvene at: </a:t>
            </a:r>
            <a:br>
              <a:rPr lang="en-US" sz="2000" dirty="0" smtClean="0"/>
            </a:br>
            <a:r>
              <a:rPr lang="en-US" sz="2000" dirty="0" smtClean="0"/>
              <a:t>_______ (______</a:t>
            </a:r>
            <a:r>
              <a:rPr lang="en-US" sz="2000" u="sng" dirty="0" smtClean="0"/>
              <a:t>time zone</a:t>
            </a:r>
            <a:r>
              <a:rPr lang="en-US" sz="2000" dirty="0" smtClean="0"/>
              <a:t>)</a:t>
            </a:r>
            <a:endParaRPr lang="en-US" sz="2000" dirty="0"/>
          </a:p>
          <a:p>
            <a:pPr marL="0" indent="0">
              <a:buNone/>
            </a:pPr>
            <a:r>
              <a:rPr lang="en-US" sz="2000" dirty="0" smtClean="0"/>
              <a:t>Please raise your </a:t>
            </a:r>
            <a:br>
              <a:rPr lang="en-US" sz="2000" dirty="0" smtClean="0"/>
            </a:br>
            <a:r>
              <a:rPr lang="en-US" sz="2000" dirty="0" smtClean="0"/>
              <a:t>hand when you are </a:t>
            </a:r>
            <a:br>
              <a:rPr lang="en-US" sz="2000" dirty="0" smtClean="0"/>
            </a:br>
            <a:r>
              <a:rPr lang="en-US" sz="2000" dirty="0" smtClean="0"/>
              <a:t>ready to continue.</a:t>
            </a:r>
            <a:endParaRPr lang="en-US" sz="2000" dirty="0"/>
          </a:p>
        </p:txBody>
      </p:sp>
      <p:graphicFrame>
        <p:nvGraphicFramePr>
          <p:cNvPr id="8" name="Diagram 7"/>
          <p:cNvGraphicFramePr/>
          <p:nvPr>
            <p:extLst>
              <p:ext uri="{D42A27DB-BD31-4B8C-83A1-F6EECF244321}">
                <p14:modId xmlns:p14="http://schemas.microsoft.com/office/powerpoint/2010/main" val="3608123087"/>
              </p:ext>
            </p:extLst>
          </p:nvPr>
        </p:nvGraphicFramePr>
        <p:xfrm>
          <a:off x="381000" y="1219200"/>
          <a:ext cx="51054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160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bwMode="auto">
          <a:xfrm>
            <a:off x="152400" y="5867400"/>
            <a:ext cx="8991600" cy="9906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2" name="Title 1"/>
          <p:cNvSpPr>
            <a:spLocks noGrp="1"/>
          </p:cNvSpPr>
          <p:nvPr>
            <p:ph type="title"/>
          </p:nvPr>
        </p:nvSpPr>
        <p:spPr/>
        <p:txBody>
          <a:bodyPr/>
          <a:lstStyle/>
          <a:p>
            <a:r>
              <a:rPr lang="en-US" dirty="0" smtClean="0"/>
              <a:t>What Does Your Plan Look Like?</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27</a:t>
            </a:fld>
            <a:endParaRPr lang="en-US" dirty="0"/>
          </a:p>
        </p:txBody>
      </p:sp>
      <p:pic>
        <p:nvPicPr>
          <p:cNvPr id="16388" name="Picture 4" descr="http://home.comcast.net/~bygonebyways/80-LA-Altoona-Original_80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0" y="1407273"/>
            <a:ext cx="3192517" cy="212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2" name="Picture 8" descr="http://www.fpcep.org/wp-content/uploads/2014/05/desert-ro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730" y="1750482"/>
            <a:ext cx="2660430" cy="212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4" name="Picture 10" descr="http://desktop.freewallpaper4.me/view/original/4822/night-highway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468"/>
          <a:stretch/>
        </p:blipFill>
        <p:spPr bwMode="auto">
          <a:xfrm>
            <a:off x="3796080" y="4541669"/>
            <a:ext cx="3082931" cy="212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6" name="Picture 12" descr="http://planetoddity.com/wp-content/uploads/2010/03/dangerous-rope-bridge-1.jpg?5e9c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6080" y="1407273"/>
            <a:ext cx="1974393" cy="2631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8" name="Picture 14" descr="http://i557.photobucket.com/albums/ss12/Dare_2_Dream_4ever/Rain%20and%20Rainbows/RaInBoW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170" y="4236475"/>
            <a:ext cx="3244720" cy="243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3719" y="869751"/>
            <a:ext cx="230585" cy="241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bwMode="ltGray">
          <a:xfrm>
            <a:off x="6938147" y="857250"/>
            <a:ext cx="2205853" cy="685800"/>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dirty="0" smtClean="0">
                <a:solidFill>
                  <a:schemeClr val="bg2">
                    <a:lumMod val="50000"/>
                  </a:schemeClr>
                </a:solidFill>
                <a:latin typeface="Calibri" pitchFamily="34" charset="0"/>
              </a:rPr>
              <a:t>:  Current Status</a:t>
            </a:r>
          </a:p>
          <a:p>
            <a:pPr algn="l">
              <a:lnSpc>
                <a:spcPct val="90000"/>
              </a:lnSpc>
              <a:spcBef>
                <a:spcPts val="0"/>
              </a:spcBef>
              <a:spcAft>
                <a:spcPts val="800"/>
              </a:spcAft>
            </a:pPr>
            <a:r>
              <a:rPr lang="en-US" sz="2000" dirty="0" smtClean="0">
                <a:solidFill>
                  <a:schemeClr val="bg2">
                    <a:lumMod val="50000"/>
                  </a:schemeClr>
                </a:solidFill>
                <a:latin typeface="Calibri" pitchFamily="34" charset="0"/>
              </a:rPr>
              <a:t>:  Desired Status</a:t>
            </a:r>
          </a:p>
        </p:txBody>
      </p:sp>
      <p:sp>
        <p:nvSpPr>
          <p:cNvPr id="12" name="5-Point Star 11"/>
          <p:cNvSpPr/>
          <p:nvPr/>
        </p:nvSpPr>
        <p:spPr bwMode="auto">
          <a:xfrm>
            <a:off x="6658944" y="1245221"/>
            <a:ext cx="335360" cy="297829"/>
          </a:xfrm>
          <a:prstGeom prst="star5">
            <a:avLst/>
          </a:prstGeom>
          <a:solidFill>
            <a:srgbClr val="E0991A"/>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pic>
        <p:nvPicPr>
          <p:cNvPr id="2052" name="Picture 4" descr="C:\Users\lois_kent\AppData\Local\Microsoft\Windows\Temporary Internet Files\Content.IE5\7NU2UKT5\MP900401363[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911" b="15533"/>
          <a:stretch/>
        </p:blipFill>
        <p:spPr bwMode="auto">
          <a:xfrm>
            <a:off x="6994304" y="4033680"/>
            <a:ext cx="1799568" cy="2636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9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Your New Plan</a:t>
            </a:r>
            <a:endParaRPr lang="en-US" dirty="0"/>
          </a:p>
        </p:txBody>
      </p:sp>
      <p:pic>
        <p:nvPicPr>
          <p:cNvPr id="2053" name="Picture 5" descr="C:\Users\lois_kent\AppData\Local\Microsoft\Windows\Temporary Internet Files\Content.IE5\S3XVGCOH\MP90039995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28"/>
          <a:stretch/>
        </p:blipFill>
        <p:spPr bwMode="auto">
          <a:xfrm>
            <a:off x="852676" y="1484107"/>
            <a:ext cx="7253748" cy="4078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4" name="Slide Number Placeholder 3"/>
          <p:cNvSpPr>
            <a:spLocks noGrp="1"/>
          </p:cNvSpPr>
          <p:nvPr>
            <p:ph type="sldNum" sz="quarter" idx="12"/>
          </p:nvPr>
        </p:nvSpPr>
        <p:spPr/>
        <p:txBody>
          <a:bodyPr/>
          <a:lstStyle/>
          <a:p>
            <a:fld id="{2D88F0F9-74A8-45E4-B405-052EDB68E8BD}" type="slidenum">
              <a:rPr lang="en-US" smtClean="0"/>
              <a:t>28</a:t>
            </a:fld>
            <a:endParaRPr lang="en-US"/>
          </a:p>
        </p:txBody>
      </p:sp>
    </p:spTree>
    <p:extLst>
      <p:ext uri="{BB962C8B-B14F-4D97-AF65-F5344CB8AC3E}">
        <p14:creationId xmlns:p14="http://schemas.microsoft.com/office/powerpoint/2010/main" val="132787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Strong Skill</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pic>
        <p:nvPicPr>
          <p:cNvPr id="6" name="Picture 2" descr="C:\Users\lois_kent\AppData\Local\Microsoft\Windows\Temporary Internet Files\Content.IE5\ZZXH0QIF\MP9003853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228600"/>
            <a:ext cx="838200" cy="1173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C:\Users\lois_kent\AppData\Local\Microsoft\Windows\Temporary Internet Files\Content.IE5\S3XVGCOH\MP900316779[1].jpg"/>
          <p:cNvPicPr>
            <a:picLocks noChangeAspect="1" noChangeArrowheads="1"/>
          </p:cNvPicPr>
          <p:nvPr/>
        </p:nvPicPr>
        <p:blipFill rotWithShape="1">
          <a:blip r:embed="rId4">
            <a:extLst>
              <a:ext uri="{28A0092B-C50C-407E-A947-70E740481C1C}">
                <a14:useLocalDpi xmlns:a14="http://schemas.microsoft.com/office/drawing/2010/main" val="0"/>
              </a:ext>
            </a:extLst>
          </a:blip>
          <a:srcRect l="20246" r="19793"/>
          <a:stretch/>
        </p:blipFill>
        <p:spPr bwMode="auto">
          <a:xfrm>
            <a:off x="6646051" y="1620176"/>
            <a:ext cx="2193149" cy="2407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C:\Users\lois_kent\AppData\Local\Microsoft\Windows\Temporary Internet Files\Content.IE5\ZZXH0QIF\MP900448350[1].jpg"/>
          <p:cNvPicPr>
            <a:picLocks noChangeAspect="1" noChangeArrowheads="1"/>
          </p:cNvPicPr>
          <p:nvPr/>
        </p:nvPicPr>
        <p:blipFill rotWithShape="1">
          <a:blip r:embed="rId5">
            <a:extLst>
              <a:ext uri="{28A0092B-C50C-407E-A947-70E740481C1C}">
                <a14:useLocalDpi xmlns:a14="http://schemas.microsoft.com/office/drawing/2010/main" val="0"/>
              </a:ext>
            </a:extLst>
          </a:blip>
          <a:srcRect l="19374" b="12190"/>
          <a:stretch/>
        </p:blipFill>
        <p:spPr bwMode="auto">
          <a:xfrm>
            <a:off x="2711669" y="3759200"/>
            <a:ext cx="3747670" cy="2721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descr="C:\Users\lois_kent\AppData\Local\Microsoft\Windows\Temporary Internet Files\Content.IE5\YHK2SD36\MP900422237[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0787"/>
          <a:stretch/>
        </p:blipFill>
        <p:spPr bwMode="auto">
          <a:xfrm>
            <a:off x="6669942" y="4136949"/>
            <a:ext cx="2169258" cy="2343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9" descr="C:\Users\lois_kent\AppData\Local\Microsoft\Windows\Temporary Internet Files\Content.IE5\YHK2SD36\MP900411803[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021"/>
          <a:stretch/>
        </p:blipFill>
        <p:spPr bwMode="auto">
          <a:xfrm flipH="1">
            <a:off x="3918150" y="228600"/>
            <a:ext cx="2603451" cy="3396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0" descr="C:\Users\lois_kent\AppData\Local\Microsoft\Windows\Temporary Internet Files\Content.IE5\YHK2SD36\MP90040744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6160" r="5927"/>
          <a:stretch/>
        </p:blipFill>
        <p:spPr bwMode="auto">
          <a:xfrm>
            <a:off x="409903" y="3707835"/>
            <a:ext cx="2081049"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5" descr="C:\Users\lois_kent\AppData\Local\Microsoft\Windows\Temporary Internet Files\Content.IE5\7NU2UKT5\MP900448351[1].jpg"/>
          <p:cNvPicPr>
            <a:picLocks noChangeAspect="1" noChangeArrowheads="1"/>
          </p:cNvPicPr>
          <p:nvPr/>
        </p:nvPicPr>
        <p:blipFill rotWithShape="1">
          <a:blip r:embed="rId9">
            <a:extLst>
              <a:ext uri="{28A0092B-C50C-407E-A947-70E740481C1C}">
                <a14:useLocalDpi xmlns:a14="http://schemas.microsoft.com/office/drawing/2010/main" val="0"/>
              </a:ext>
            </a:extLst>
          </a:blip>
          <a:srcRect l="7332"/>
          <a:stretch/>
        </p:blipFill>
        <p:spPr bwMode="auto">
          <a:xfrm>
            <a:off x="409903" y="1251881"/>
            <a:ext cx="3305091" cy="2377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3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a:spLocks noGrp="1"/>
          </p:cNvSpPr>
          <p:nvPr>
            <p:ph type="title"/>
          </p:nvPr>
        </p:nvSpPr>
        <p:spPr/>
        <p:txBody>
          <a:bodyPr/>
          <a:lstStyle/>
          <a:p>
            <a:pPr eaLnBrk="1" hangingPunct="1"/>
            <a:r>
              <a:rPr lang="en-US" altLang="en-US" dirty="0" smtClean="0"/>
              <a:t>Welcome to </a:t>
            </a:r>
            <a:r>
              <a:rPr lang="en-US" altLang="en-US" i="1" dirty="0" smtClean="0"/>
              <a:t>Taking Charge of Your Career</a:t>
            </a:r>
          </a:p>
        </p:txBody>
      </p:sp>
      <p:sp>
        <p:nvSpPr>
          <p:cNvPr id="3" name="Text Placeholder 2"/>
          <p:cNvSpPr>
            <a:spLocks noGrp="1"/>
          </p:cNvSpPr>
          <p:nvPr>
            <p:ph type="body" sz="quarter" idx="13"/>
          </p:nvPr>
        </p:nvSpPr>
        <p:spPr/>
        <p:txBody>
          <a:bodyPr/>
          <a:lstStyle/>
          <a:p>
            <a:r>
              <a:rPr lang="en-US" dirty="0" smtClean="0"/>
              <a:t>Introductions</a:t>
            </a:r>
            <a:endParaRPr lang="en-US" dirty="0"/>
          </a:p>
        </p:txBody>
      </p:sp>
      <p:sp>
        <p:nvSpPr>
          <p:cNvPr id="14" name="Footer Placeholder 13"/>
          <p:cNvSpPr>
            <a:spLocks noGrp="1"/>
          </p:cNvSpPr>
          <p:nvPr>
            <p:ph type="ftr" sz="quarter" idx="11"/>
          </p:nvPr>
        </p:nvSpPr>
        <p:spPr/>
        <p:txBody>
          <a:bodyPr/>
          <a:lstStyle/>
          <a:p>
            <a:pPr>
              <a:defRPr/>
            </a:pPr>
            <a:r>
              <a:rPr lang="en-US" dirty="0" smtClean="0"/>
              <a:t>Taking Charge of Your Career</a:t>
            </a:r>
            <a:endParaRPr lang="en-US" dirty="0"/>
          </a:p>
        </p:txBody>
      </p:sp>
      <p:sp>
        <p:nvSpPr>
          <p:cNvPr id="17411"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1677490-FCEC-4F68-A976-5DDE122D39F9}" type="slidenum">
              <a:rPr lang="en-US" altLang="en-US" sz="1000" smtClean="0">
                <a:latin typeface="Calibri" pitchFamily="34" charset="0"/>
                <a:cs typeface="Calibri" pitchFamily="34" charset="0"/>
              </a:rPr>
              <a:pPr/>
              <a:t>3</a:t>
            </a:fld>
            <a:endParaRPr lang="en-US" altLang="en-US" sz="1000" dirty="0" smtClean="0">
              <a:latin typeface="Calibri" pitchFamily="34" charset="0"/>
              <a:cs typeface="Calibri" pitchFamily="34" charset="0"/>
            </a:endParaRPr>
          </a:p>
        </p:txBody>
      </p:sp>
      <p:graphicFrame>
        <p:nvGraphicFramePr>
          <p:cNvPr id="7" name="Diagram 6"/>
          <p:cNvGraphicFramePr/>
          <p:nvPr>
            <p:extLst>
              <p:ext uri="{D42A27DB-BD31-4B8C-83A1-F6EECF244321}">
                <p14:modId xmlns:p14="http://schemas.microsoft.com/office/powerpoint/2010/main" val="2980580728"/>
              </p:ext>
            </p:extLst>
          </p:nvPr>
        </p:nvGraphicFramePr>
        <p:xfrm>
          <a:off x="2819400" y="1447800"/>
          <a:ext cx="356616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83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eaLnBrk="1" hangingPunct="1"/>
            <a:r>
              <a:rPr lang="en-US" altLang="en-US" dirty="0" smtClean="0"/>
              <a:t>How Did You </a:t>
            </a:r>
            <a:r>
              <a:rPr lang="en-US" altLang="en-US" dirty="0"/>
              <a:t>B</a:t>
            </a:r>
            <a:r>
              <a:rPr lang="en-US" altLang="en-US" dirty="0" smtClean="0"/>
              <a:t>ecome that Good?</a:t>
            </a:r>
          </a:p>
        </p:txBody>
      </p:sp>
      <p:pic>
        <p:nvPicPr>
          <p:cNvPr id="5123" name="Picture 3" descr="C:\Users\lois_kent\AppData\Local\Microsoft\Windows\Temporary Internet Files\Content.IE5\7NU2UKT5\MP90043873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2453" y="228600"/>
            <a:ext cx="2632427" cy="1754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rPr>
              <a:t>How We Learn</a:t>
            </a:r>
            <a:endParaRPr lang="en-US" dirty="0">
              <a:solidFill>
                <a:srgbClr val="002060"/>
              </a:solidFill>
            </a:endParaRPr>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31</a:t>
            </a:fld>
            <a:endParaRPr lang="en-US" dirty="0"/>
          </a:p>
        </p:txBody>
      </p:sp>
      <p:sp>
        <p:nvSpPr>
          <p:cNvPr id="16" name="Rectangle 3"/>
          <p:cNvSpPr>
            <a:spLocks noChangeArrowheads="1"/>
          </p:cNvSpPr>
          <p:nvPr/>
        </p:nvSpPr>
        <p:spPr bwMode="auto">
          <a:xfrm>
            <a:off x="3262311" y="2752146"/>
            <a:ext cx="2651760" cy="2458122"/>
          </a:xfrm>
          <a:prstGeom prst="rect">
            <a:avLst/>
          </a:prstGeom>
          <a:blipFill dpi="0" rotWithShape="1">
            <a:blip r:embed="rId3"/>
            <a:srcRect/>
            <a:tile tx="0" ty="0" sx="20000" sy="2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7" name="Rectangle 4"/>
          <p:cNvSpPr>
            <a:spLocks noChangeArrowheads="1"/>
          </p:cNvSpPr>
          <p:nvPr/>
        </p:nvSpPr>
        <p:spPr bwMode="auto">
          <a:xfrm>
            <a:off x="6003993" y="2752146"/>
            <a:ext cx="2651760" cy="2458122"/>
          </a:xfrm>
          <a:prstGeom prst="rect">
            <a:avLst/>
          </a:prstGeom>
          <a:blipFill dpi="0" rotWithShape="1">
            <a:blip r:embed="rId4"/>
            <a:srcRect/>
            <a:tile tx="0" ty="0" sx="60000" sy="6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8" name="Rectangle 5"/>
          <p:cNvSpPr>
            <a:spLocks noChangeArrowheads="1"/>
          </p:cNvSpPr>
          <p:nvPr/>
        </p:nvSpPr>
        <p:spPr bwMode="auto">
          <a:xfrm>
            <a:off x="519043" y="2754217"/>
            <a:ext cx="2651760" cy="2461536"/>
          </a:xfrm>
          <a:prstGeom prst="rect">
            <a:avLst/>
          </a:prstGeom>
          <a:blipFill dpi="0" rotWithShape="1">
            <a:blip r:embed="rId5"/>
            <a:srcRect/>
            <a:tile tx="311150" ty="-6350" sx="30000" sy="30000" flip="none" algn="ctr"/>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9" name="Rectangle 3"/>
          <p:cNvSpPr>
            <a:spLocks noChangeArrowheads="1"/>
          </p:cNvSpPr>
          <p:nvPr/>
        </p:nvSpPr>
        <p:spPr bwMode="auto">
          <a:xfrm>
            <a:off x="3262311" y="1524000"/>
            <a:ext cx="2651760" cy="1228165"/>
          </a:xfrm>
          <a:prstGeom prst="round2Same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Experts</a:t>
            </a:r>
            <a:endParaRPr lang="en-US" sz="2800" b="1" dirty="0">
              <a:solidFill>
                <a:srgbClr val="FFFFFF"/>
              </a:solidFill>
              <a:latin typeface="Calibri" pitchFamily="34" charset="0"/>
              <a:cs typeface="Calibri" pitchFamily="34" charset="0"/>
            </a:endParaRPr>
          </a:p>
        </p:txBody>
      </p:sp>
      <p:sp>
        <p:nvSpPr>
          <p:cNvPr id="20" name="Rectangle 4"/>
          <p:cNvSpPr>
            <a:spLocks noChangeArrowheads="1"/>
          </p:cNvSpPr>
          <p:nvPr/>
        </p:nvSpPr>
        <p:spPr bwMode="auto">
          <a:xfrm>
            <a:off x="6003995" y="1526052"/>
            <a:ext cx="2651760" cy="1228165"/>
          </a:xfrm>
          <a:prstGeom prst="round2Same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Education</a:t>
            </a:r>
            <a:endParaRPr lang="en-US" sz="2800" b="1" dirty="0">
              <a:solidFill>
                <a:srgbClr val="FFFFFF"/>
              </a:solidFill>
              <a:latin typeface="Calibri" pitchFamily="34" charset="0"/>
              <a:cs typeface="Calibri" pitchFamily="34" charset="0"/>
            </a:endParaRPr>
          </a:p>
        </p:txBody>
      </p:sp>
      <p:sp>
        <p:nvSpPr>
          <p:cNvPr id="21" name="Rectangle 5"/>
          <p:cNvSpPr>
            <a:spLocks noChangeArrowheads="1"/>
          </p:cNvSpPr>
          <p:nvPr/>
        </p:nvSpPr>
        <p:spPr bwMode="auto">
          <a:xfrm>
            <a:off x="519043" y="1524000"/>
            <a:ext cx="2651760" cy="1230217"/>
          </a:xfrm>
          <a:prstGeom prst="round2Same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Experiences</a:t>
            </a:r>
            <a:endParaRPr lang="en-US" sz="2800" b="1" dirty="0">
              <a:solidFill>
                <a:srgbClr val="FFFFFF"/>
              </a:solidFill>
              <a:latin typeface="Calibri" pitchFamily="34" charset="0"/>
              <a:cs typeface="Calibri" pitchFamily="34" charset="0"/>
            </a:endParaRPr>
          </a:p>
        </p:txBody>
      </p:sp>
      <p:sp>
        <p:nvSpPr>
          <p:cNvPr id="11" name="Rectangle 3"/>
          <p:cNvSpPr>
            <a:spLocks noChangeArrowheads="1"/>
          </p:cNvSpPr>
          <p:nvPr/>
        </p:nvSpPr>
        <p:spPr bwMode="auto">
          <a:xfrm>
            <a:off x="3262311" y="5215753"/>
            <a:ext cx="2651760" cy="614082"/>
          </a:xfrm>
          <a:prstGeom prst="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20%</a:t>
            </a:r>
            <a:endParaRPr lang="en-US" sz="2800" b="1" dirty="0">
              <a:solidFill>
                <a:srgbClr val="FFFFFF"/>
              </a:solidFill>
              <a:latin typeface="Calibri" pitchFamily="34" charset="0"/>
              <a:cs typeface="Calibri" pitchFamily="34" charset="0"/>
            </a:endParaRPr>
          </a:p>
        </p:txBody>
      </p:sp>
      <p:sp>
        <p:nvSpPr>
          <p:cNvPr id="12" name="Rectangle 4"/>
          <p:cNvSpPr>
            <a:spLocks noChangeArrowheads="1"/>
          </p:cNvSpPr>
          <p:nvPr/>
        </p:nvSpPr>
        <p:spPr bwMode="auto">
          <a:xfrm>
            <a:off x="6003995" y="5215753"/>
            <a:ext cx="2651760" cy="614082"/>
          </a:xfrm>
          <a:prstGeom prst="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10%</a:t>
            </a:r>
            <a:endParaRPr lang="en-US" sz="2800" b="1" dirty="0">
              <a:solidFill>
                <a:srgbClr val="FFFFFF"/>
              </a:solidFill>
              <a:latin typeface="Calibri" pitchFamily="34" charset="0"/>
              <a:cs typeface="Calibri" pitchFamily="34" charset="0"/>
            </a:endParaRPr>
          </a:p>
        </p:txBody>
      </p:sp>
      <p:sp>
        <p:nvSpPr>
          <p:cNvPr id="13" name="Rectangle 5"/>
          <p:cNvSpPr>
            <a:spLocks noChangeArrowheads="1"/>
          </p:cNvSpPr>
          <p:nvPr/>
        </p:nvSpPr>
        <p:spPr bwMode="auto">
          <a:xfrm>
            <a:off x="519042" y="5215753"/>
            <a:ext cx="2651760" cy="615108"/>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70%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9259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Brainstorm </a:t>
            </a:r>
            <a:r>
              <a:rPr lang="en-US" dirty="0" smtClean="0"/>
              <a:t>Some Experiences You Could Pursue</a:t>
            </a:r>
            <a:endParaRPr lang="en-US" dirty="0"/>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32</a:t>
            </a:fld>
            <a:endParaRPr lang="en-US" dirty="0"/>
          </a:p>
        </p:txBody>
      </p:sp>
      <p:sp>
        <p:nvSpPr>
          <p:cNvPr id="18" name="Rectangle 5"/>
          <p:cNvSpPr>
            <a:spLocks noChangeArrowheads="1"/>
          </p:cNvSpPr>
          <p:nvPr/>
        </p:nvSpPr>
        <p:spPr bwMode="auto">
          <a:xfrm>
            <a:off x="519043" y="2754217"/>
            <a:ext cx="2651760" cy="2461536"/>
          </a:xfrm>
          <a:prstGeom prst="rect">
            <a:avLst/>
          </a:prstGeom>
          <a:blipFill dpi="0" rotWithShape="1">
            <a:blip r:embed="rId3"/>
            <a:srcRect/>
            <a:tile tx="311150" ty="-6350" sx="30000" sy="30000" flip="none" algn="ctr"/>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21" name="Rectangle 5"/>
          <p:cNvSpPr>
            <a:spLocks noChangeArrowheads="1"/>
          </p:cNvSpPr>
          <p:nvPr/>
        </p:nvSpPr>
        <p:spPr bwMode="auto">
          <a:xfrm>
            <a:off x="519043" y="1524000"/>
            <a:ext cx="2651760" cy="1230217"/>
          </a:xfrm>
          <a:prstGeom prst="round2Same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Experiences</a:t>
            </a:r>
            <a:endParaRPr lang="en-US" sz="2800" b="1" dirty="0">
              <a:solidFill>
                <a:srgbClr val="FFFFFF"/>
              </a:solidFill>
              <a:latin typeface="Calibri" pitchFamily="34" charset="0"/>
              <a:cs typeface="Calibri" pitchFamily="34" charset="0"/>
            </a:endParaRPr>
          </a:p>
        </p:txBody>
      </p:sp>
      <p:sp>
        <p:nvSpPr>
          <p:cNvPr id="13" name="Rectangle 5"/>
          <p:cNvSpPr>
            <a:spLocks noChangeArrowheads="1"/>
          </p:cNvSpPr>
          <p:nvPr/>
        </p:nvSpPr>
        <p:spPr bwMode="auto">
          <a:xfrm>
            <a:off x="519042" y="5215753"/>
            <a:ext cx="2651760" cy="615108"/>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70%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38445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Are the Experts and </a:t>
            </a:r>
            <a:br>
              <a:rPr lang="en-US" dirty="0" smtClean="0"/>
            </a:br>
            <a:r>
              <a:rPr lang="en-US" dirty="0" smtClean="0"/>
              <a:t>What Are They Doing?</a:t>
            </a:r>
            <a:endParaRPr lang="en-US" dirty="0"/>
          </a:p>
        </p:txBody>
      </p:sp>
      <p:sp>
        <p:nvSpPr>
          <p:cNvPr id="16" name="Rectangle 3"/>
          <p:cNvSpPr>
            <a:spLocks noChangeArrowheads="1"/>
          </p:cNvSpPr>
          <p:nvPr/>
        </p:nvSpPr>
        <p:spPr bwMode="auto">
          <a:xfrm>
            <a:off x="3262311" y="2752146"/>
            <a:ext cx="2651760" cy="2458122"/>
          </a:xfrm>
          <a:prstGeom prst="rect">
            <a:avLst/>
          </a:prstGeom>
          <a:blipFill dpi="0" rotWithShape="1">
            <a:blip r:embed="rId3"/>
            <a:srcRect/>
            <a:tile tx="0" ty="0" sx="20000" sy="2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9" name="Rectangle 3"/>
          <p:cNvSpPr>
            <a:spLocks noChangeArrowheads="1"/>
          </p:cNvSpPr>
          <p:nvPr/>
        </p:nvSpPr>
        <p:spPr bwMode="auto">
          <a:xfrm>
            <a:off x="3262311" y="1524000"/>
            <a:ext cx="2651760" cy="1228165"/>
          </a:xfrm>
          <a:prstGeom prst="round2Same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Experts</a:t>
            </a:r>
            <a:endParaRPr lang="en-US" sz="2800" b="1" dirty="0">
              <a:solidFill>
                <a:srgbClr val="FFFFFF"/>
              </a:solidFill>
              <a:latin typeface="Calibri" pitchFamily="34" charset="0"/>
              <a:cs typeface="Calibri" pitchFamily="34" charset="0"/>
            </a:endParaRPr>
          </a:p>
        </p:txBody>
      </p:sp>
      <p:sp>
        <p:nvSpPr>
          <p:cNvPr id="11" name="Rectangle 3"/>
          <p:cNvSpPr>
            <a:spLocks noChangeArrowheads="1"/>
          </p:cNvSpPr>
          <p:nvPr/>
        </p:nvSpPr>
        <p:spPr bwMode="auto">
          <a:xfrm>
            <a:off x="3262311" y="5215753"/>
            <a:ext cx="2651760" cy="614082"/>
          </a:xfrm>
          <a:prstGeom prst="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20%</a:t>
            </a:r>
            <a:endParaRPr lang="en-US" sz="2800" b="1" dirty="0">
              <a:solidFill>
                <a:srgbClr val="FFFFFF"/>
              </a:solidFill>
              <a:latin typeface="Calibri" pitchFamily="34" charset="0"/>
              <a:cs typeface="Calibri" pitchFamily="34" charset="0"/>
            </a:endParaRPr>
          </a:p>
        </p:txBody>
      </p:sp>
      <p:sp>
        <p:nvSpPr>
          <p:cNvPr id="5" name="Oval Callout 4"/>
          <p:cNvSpPr/>
          <p:nvPr/>
        </p:nvSpPr>
        <p:spPr bwMode="auto">
          <a:xfrm>
            <a:off x="670560" y="1385606"/>
            <a:ext cx="2468880" cy="914400"/>
          </a:xfrm>
          <a:prstGeom prst="wedgeEllipseCallout">
            <a:avLst>
              <a:gd name="adj1" fmla="val 46409"/>
              <a:gd name="adj2" fmla="val 51065"/>
            </a:avLst>
          </a:prstGeom>
          <a:solidFill>
            <a:srgbClr val="98601C"/>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Working in their chosen field</a:t>
            </a:r>
            <a:endParaRPr lang="en-US" sz="1800" b="1" dirty="0">
              <a:solidFill>
                <a:schemeClr val="bg1"/>
              </a:solidFill>
              <a:latin typeface="+mn-lt"/>
            </a:endParaRPr>
          </a:p>
        </p:txBody>
      </p:sp>
      <p:sp>
        <p:nvSpPr>
          <p:cNvPr id="13" name="Oval Callout 12"/>
          <p:cNvSpPr/>
          <p:nvPr/>
        </p:nvSpPr>
        <p:spPr bwMode="auto">
          <a:xfrm>
            <a:off x="6431280" y="4475726"/>
            <a:ext cx="2286000" cy="914400"/>
          </a:xfrm>
          <a:prstGeom prst="wedgeEllipseCallout">
            <a:avLst>
              <a:gd name="adj1" fmla="val -62241"/>
              <a:gd name="adj2" fmla="val -36743"/>
            </a:avLst>
          </a:prstGeom>
          <a:solidFill>
            <a:srgbClr val="867C50"/>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Speaking at conferences</a:t>
            </a:r>
            <a:endParaRPr lang="en-US" sz="1800" b="1" dirty="0">
              <a:solidFill>
                <a:schemeClr val="bg1"/>
              </a:solidFill>
              <a:latin typeface="+mn-lt"/>
            </a:endParaRPr>
          </a:p>
        </p:txBody>
      </p:sp>
      <p:sp>
        <p:nvSpPr>
          <p:cNvPr id="15" name="Oval Callout 14"/>
          <p:cNvSpPr/>
          <p:nvPr/>
        </p:nvSpPr>
        <p:spPr bwMode="auto">
          <a:xfrm>
            <a:off x="5608320" y="381000"/>
            <a:ext cx="3108960" cy="914400"/>
          </a:xfrm>
          <a:prstGeom prst="wedgeEllipseCallout">
            <a:avLst>
              <a:gd name="adj1" fmla="val -39254"/>
              <a:gd name="adj2" fmla="val 66807"/>
            </a:avLst>
          </a:prstGeom>
          <a:solidFill>
            <a:srgbClr val="867C50"/>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Finding other experts to learn from</a:t>
            </a:r>
            <a:endParaRPr lang="en-US" sz="1800" b="1" dirty="0">
              <a:solidFill>
                <a:schemeClr val="bg1"/>
              </a:solidFill>
              <a:latin typeface="+mn-lt"/>
            </a:endParaRPr>
          </a:p>
        </p:txBody>
      </p:sp>
      <p:sp>
        <p:nvSpPr>
          <p:cNvPr id="17" name="Oval Callout 16"/>
          <p:cNvSpPr/>
          <p:nvPr/>
        </p:nvSpPr>
        <p:spPr bwMode="auto">
          <a:xfrm>
            <a:off x="6852285" y="3562348"/>
            <a:ext cx="1828800" cy="731520"/>
          </a:xfrm>
          <a:prstGeom prst="wedgeEllipseCallout">
            <a:avLst>
              <a:gd name="adj1" fmla="val -70833"/>
              <a:gd name="adj2" fmla="val 32007"/>
            </a:avLst>
          </a:prstGeom>
          <a:solidFill>
            <a:srgbClr val="98601C"/>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Mentoring</a:t>
            </a:r>
            <a:endParaRPr lang="en-US" sz="1800" b="1" dirty="0">
              <a:solidFill>
                <a:schemeClr val="bg1"/>
              </a:solidFill>
              <a:latin typeface="+mn-lt"/>
            </a:endParaRPr>
          </a:p>
        </p:txBody>
      </p:sp>
      <p:sp>
        <p:nvSpPr>
          <p:cNvPr id="18" name="Oval Callout 17"/>
          <p:cNvSpPr/>
          <p:nvPr/>
        </p:nvSpPr>
        <p:spPr bwMode="auto">
          <a:xfrm>
            <a:off x="990600" y="4758553"/>
            <a:ext cx="1828800" cy="914400"/>
          </a:xfrm>
          <a:prstGeom prst="wedgeEllipseCallout">
            <a:avLst>
              <a:gd name="adj1" fmla="val 65590"/>
              <a:gd name="adj2" fmla="val -36363"/>
            </a:avLst>
          </a:prstGeom>
          <a:solidFill>
            <a:schemeClr val="accent1"/>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Asking for feedback</a:t>
            </a:r>
            <a:endParaRPr lang="en-US" sz="1800" b="1" dirty="0">
              <a:solidFill>
                <a:schemeClr val="bg1"/>
              </a:solidFill>
              <a:latin typeface="+mn-lt"/>
            </a:endParaRPr>
          </a:p>
        </p:txBody>
      </p:sp>
      <p:sp>
        <p:nvSpPr>
          <p:cNvPr id="20" name="Oval Callout 19"/>
          <p:cNvSpPr/>
          <p:nvPr/>
        </p:nvSpPr>
        <p:spPr bwMode="auto">
          <a:xfrm>
            <a:off x="6903720" y="1385606"/>
            <a:ext cx="1828800" cy="914400"/>
          </a:xfrm>
          <a:prstGeom prst="wedgeEllipseCallout">
            <a:avLst>
              <a:gd name="adj1" fmla="val -69682"/>
              <a:gd name="adj2" fmla="val 33725"/>
            </a:avLst>
          </a:prstGeom>
          <a:solidFill>
            <a:schemeClr val="accent1"/>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Getting coaching</a:t>
            </a:r>
            <a:endParaRPr lang="en-US" sz="1800" b="1" dirty="0">
              <a:solidFill>
                <a:schemeClr val="bg1"/>
              </a:solidFill>
              <a:latin typeface="+mn-lt"/>
            </a:endParaRPr>
          </a:p>
        </p:txBody>
      </p:sp>
      <p:sp>
        <p:nvSpPr>
          <p:cNvPr id="21" name="Oval Callout 20"/>
          <p:cNvSpPr/>
          <p:nvPr/>
        </p:nvSpPr>
        <p:spPr bwMode="auto">
          <a:xfrm>
            <a:off x="5532120" y="5888554"/>
            <a:ext cx="2286000" cy="731520"/>
          </a:xfrm>
          <a:prstGeom prst="wedgeEllipseCallout">
            <a:avLst>
              <a:gd name="adj1" fmla="val -23419"/>
              <a:gd name="adj2" fmla="val -94524"/>
            </a:avLst>
          </a:prstGeom>
          <a:solidFill>
            <a:schemeClr val="accent1"/>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Volunteering</a:t>
            </a:r>
            <a:endParaRPr lang="en-US" sz="1800" b="1" dirty="0">
              <a:solidFill>
                <a:schemeClr val="bg1"/>
              </a:solidFill>
              <a:latin typeface="+mn-lt"/>
            </a:endParaRPr>
          </a:p>
        </p:txBody>
      </p:sp>
      <p:sp>
        <p:nvSpPr>
          <p:cNvPr id="25" name="Oval Callout 24"/>
          <p:cNvSpPr/>
          <p:nvPr/>
        </p:nvSpPr>
        <p:spPr bwMode="auto">
          <a:xfrm>
            <a:off x="369570" y="3744206"/>
            <a:ext cx="2468880" cy="731520"/>
          </a:xfrm>
          <a:prstGeom prst="wedgeEllipseCallout">
            <a:avLst>
              <a:gd name="adj1" fmla="val 58664"/>
              <a:gd name="adj2" fmla="val 35674"/>
            </a:avLst>
          </a:prstGeom>
          <a:solidFill>
            <a:srgbClr val="98601C"/>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Giving feedback</a:t>
            </a:r>
            <a:endParaRPr lang="en-US" sz="1800" b="1" dirty="0">
              <a:solidFill>
                <a:schemeClr val="bg1"/>
              </a:solidFill>
              <a:latin typeface="+mn-lt"/>
            </a:endParaRPr>
          </a:p>
        </p:txBody>
      </p:sp>
      <p:sp>
        <p:nvSpPr>
          <p:cNvPr id="26" name="Oval Callout 25"/>
          <p:cNvSpPr/>
          <p:nvPr/>
        </p:nvSpPr>
        <p:spPr bwMode="auto">
          <a:xfrm>
            <a:off x="369570" y="2647948"/>
            <a:ext cx="2468880" cy="914400"/>
          </a:xfrm>
          <a:prstGeom prst="wedgeEllipseCallout">
            <a:avLst>
              <a:gd name="adj1" fmla="val 55117"/>
              <a:gd name="adj2" fmla="val 40424"/>
            </a:avLst>
          </a:prstGeom>
          <a:solidFill>
            <a:srgbClr val="867C50"/>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Joining professional organizations</a:t>
            </a:r>
            <a:endParaRPr lang="en-US" sz="1800" b="1" dirty="0">
              <a:solidFill>
                <a:schemeClr val="bg1"/>
              </a:solidFill>
              <a:latin typeface="+mn-lt"/>
            </a:endParaRPr>
          </a:p>
        </p:txBody>
      </p:sp>
      <p:sp>
        <p:nvSpPr>
          <p:cNvPr id="23" name="Oval Callout 22"/>
          <p:cNvSpPr/>
          <p:nvPr/>
        </p:nvSpPr>
        <p:spPr bwMode="auto">
          <a:xfrm>
            <a:off x="1943100" y="5934274"/>
            <a:ext cx="2651760" cy="640080"/>
          </a:xfrm>
          <a:prstGeom prst="wedgeEllipseCallout">
            <a:avLst>
              <a:gd name="adj1" fmla="val 46984"/>
              <a:gd name="adj2" fmla="val -60308"/>
            </a:avLst>
          </a:prstGeom>
          <a:solidFill>
            <a:srgbClr val="98601C"/>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Testing new ideas</a:t>
            </a:r>
            <a:endParaRPr lang="en-US" sz="1800" b="1" dirty="0">
              <a:solidFill>
                <a:schemeClr val="bg1"/>
              </a:solidFill>
              <a:latin typeface="+mn-lt"/>
            </a:endParaRPr>
          </a:p>
        </p:txBody>
      </p:sp>
      <p:sp>
        <p:nvSpPr>
          <p:cNvPr id="24" name="Oval Callout 23"/>
          <p:cNvSpPr/>
          <p:nvPr/>
        </p:nvSpPr>
        <p:spPr bwMode="auto">
          <a:xfrm>
            <a:off x="6193155" y="2514600"/>
            <a:ext cx="2468880" cy="914400"/>
          </a:xfrm>
          <a:prstGeom prst="wedgeEllipseCallout">
            <a:avLst>
              <a:gd name="adj1" fmla="val -54837"/>
              <a:gd name="adj2" fmla="val 42507"/>
            </a:avLst>
          </a:prstGeom>
          <a:solidFill>
            <a:srgbClr val="867C50"/>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Attending many meetings</a:t>
            </a:r>
            <a:endParaRPr lang="en-US" sz="1800" b="1" dirty="0">
              <a:solidFill>
                <a:schemeClr val="bg1"/>
              </a:solidFill>
              <a:latin typeface="+mn-lt"/>
            </a:endParaRPr>
          </a:p>
        </p:txBody>
      </p:sp>
    </p:spTree>
    <p:extLst>
      <p:ext uri="{BB962C8B-B14F-4D97-AF65-F5344CB8AC3E}">
        <p14:creationId xmlns:p14="http://schemas.microsoft.com/office/powerpoint/2010/main" val="242405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a:t>
            </a:r>
            <a:r>
              <a:rPr lang="en-US" dirty="0" smtClean="0"/>
              <a:t>Do You Get Time With Experts</a:t>
            </a:r>
            <a:r>
              <a:rPr lang="en-US" dirty="0"/>
              <a:t>? </a:t>
            </a:r>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34</a:t>
            </a:fld>
            <a:endParaRPr lang="en-US" dirty="0"/>
          </a:p>
        </p:txBody>
      </p:sp>
      <p:sp>
        <p:nvSpPr>
          <p:cNvPr id="16" name="Rectangle 3"/>
          <p:cNvSpPr>
            <a:spLocks noChangeArrowheads="1"/>
          </p:cNvSpPr>
          <p:nvPr/>
        </p:nvSpPr>
        <p:spPr bwMode="auto">
          <a:xfrm>
            <a:off x="3262311" y="2752146"/>
            <a:ext cx="2651760" cy="2458122"/>
          </a:xfrm>
          <a:prstGeom prst="rect">
            <a:avLst/>
          </a:prstGeom>
          <a:blipFill dpi="0" rotWithShape="1">
            <a:blip r:embed="rId3"/>
            <a:srcRect/>
            <a:tile tx="0" ty="0" sx="20000" sy="2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9" name="Rectangle 3"/>
          <p:cNvSpPr>
            <a:spLocks noChangeArrowheads="1"/>
          </p:cNvSpPr>
          <p:nvPr/>
        </p:nvSpPr>
        <p:spPr bwMode="auto">
          <a:xfrm>
            <a:off x="3262311" y="1524000"/>
            <a:ext cx="2651760" cy="1228165"/>
          </a:xfrm>
          <a:prstGeom prst="round2Same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Experts</a:t>
            </a:r>
            <a:endParaRPr lang="en-US" sz="2800" b="1" dirty="0">
              <a:solidFill>
                <a:srgbClr val="FFFFFF"/>
              </a:solidFill>
              <a:latin typeface="Calibri" pitchFamily="34" charset="0"/>
              <a:cs typeface="Calibri" pitchFamily="34" charset="0"/>
            </a:endParaRPr>
          </a:p>
        </p:txBody>
      </p:sp>
      <p:sp>
        <p:nvSpPr>
          <p:cNvPr id="11" name="Rectangle 3"/>
          <p:cNvSpPr>
            <a:spLocks noChangeArrowheads="1"/>
          </p:cNvSpPr>
          <p:nvPr/>
        </p:nvSpPr>
        <p:spPr bwMode="auto">
          <a:xfrm>
            <a:off x="3262311" y="5215753"/>
            <a:ext cx="2651760" cy="614082"/>
          </a:xfrm>
          <a:prstGeom prst="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20%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358641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Education Options Do You Have?</a:t>
            </a:r>
            <a:endParaRPr lang="en-US" dirty="0"/>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35</a:t>
            </a:fld>
            <a:endParaRPr lang="en-US" dirty="0"/>
          </a:p>
        </p:txBody>
      </p:sp>
      <p:sp>
        <p:nvSpPr>
          <p:cNvPr id="17" name="Rectangle 4"/>
          <p:cNvSpPr>
            <a:spLocks noChangeArrowheads="1"/>
          </p:cNvSpPr>
          <p:nvPr/>
        </p:nvSpPr>
        <p:spPr bwMode="auto">
          <a:xfrm>
            <a:off x="6003993" y="2752146"/>
            <a:ext cx="2651760" cy="2458122"/>
          </a:xfrm>
          <a:prstGeom prst="rect">
            <a:avLst/>
          </a:prstGeom>
          <a:blipFill dpi="0" rotWithShape="1">
            <a:blip r:embed="rId3"/>
            <a:srcRect/>
            <a:tile tx="0" ty="0" sx="60000" sy="6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20" name="Rectangle 4"/>
          <p:cNvSpPr>
            <a:spLocks noChangeArrowheads="1"/>
          </p:cNvSpPr>
          <p:nvPr/>
        </p:nvSpPr>
        <p:spPr bwMode="auto">
          <a:xfrm>
            <a:off x="6003995" y="1526052"/>
            <a:ext cx="2651760" cy="1228165"/>
          </a:xfrm>
          <a:prstGeom prst="round2Same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Education</a:t>
            </a:r>
            <a:endParaRPr lang="en-US" sz="2800" b="1" dirty="0">
              <a:solidFill>
                <a:srgbClr val="FFFFFF"/>
              </a:solidFill>
              <a:latin typeface="Calibri" pitchFamily="34" charset="0"/>
              <a:cs typeface="Calibri" pitchFamily="34" charset="0"/>
            </a:endParaRPr>
          </a:p>
        </p:txBody>
      </p:sp>
      <p:sp>
        <p:nvSpPr>
          <p:cNvPr id="12" name="Rectangle 4"/>
          <p:cNvSpPr>
            <a:spLocks noChangeArrowheads="1"/>
          </p:cNvSpPr>
          <p:nvPr/>
        </p:nvSpPr>
        <p:spPr bwMode="auto">
          <a:xfrm>
            <a:off x="6003995" y="5215753"/>
            <a:ext cx="2651760" cy="614082"/>
          </a:xfrm>
          <a:prstGeom prst="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10%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051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304800"/>
            <a:ext cx="8610600" cy="838200"/>
          </a:xfrm>
        </p:spPr>
        <p:txBody>
          <a:bodyPr/>
          <a:lstStyle/>
          <a:p>
            <a:r>
              <a:rPr lang="en-US" dirty="0" smtClean="0"/>
              <a:t>Education Options: Leadership &amp; Employee Development</a:t>
            </a:r>
            <a:endParaRPr lang="en-US" dirty="0"/>
          </a:p>
        </p:txBody>
      </p:sp>
      <p:pic>
        <p:nvPicPr>
          <p:cNvPr id="8" name="Picture 2" descr="cid:image001.jpg@01CF897D.09D07F10"/>
          <p:cNvPicPr>
            <a:picLocks noChangeAspect="1" noChangeArrowheads="1"/>
          </p:cNvPicPr>
          <p:nvPr/>
        </p:nvPicPr>
        <p:blipFill rotWithShape="1">
          <a:blip r:embed="rId3">
            <a:extLst>
              <a:ext uri="{28A0092B-C50C-407E-A947-70E740481C1C}">
                <a14:useLocalDpi xmlns:a14="http://schemas.microsoft.com/office/drawing/2010/main" val="0"/>
              </a:ext>
            </a:extLst>
          </a:blip>
          <a:srcRect l="30882"/>
          <a:stretch/>
        </p:blipFill>
        <p:spPr bwMode="auto">
          <a:xfrm>
            <a:off x="2209800" y="2906486"/>
            <a:ext cx="5372100"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3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610600" cy="838200"/>
          </a:xfrm>
        </p:spPr>
        <p:txBody>
          <a:bodyPr/>
          <a:lstStyle/>
          <a:p>
            <a:r>
              <a:rPr lang="en-US" dirty="0"/>
              <a:t>Education Options: Leadership &amp; Employee Development</a:t>
            </a:r>
            <a:endParaRPr lang="en-US" dirty="0" smtClean="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dirty="0" smtClean="0"/>
              <a:t>Taking Charge of Your Career</a:t>
            </a:r>
            <a:endParaRPr lang="en-US" dirty="0"/>
          </a:p>
        </p:txBody>
      </p:sp>
      <p:sp>
        <p:nvSpPr>
          <p:cNvPr id="6" name="Slide Number Placeholder 5"/>
          <p:cNvSpPr>
            <a:spLocks noGrp="1"/>
          </p:cNvSpPr>
          <p:nvPr>
            <p:ph type="sldNum" sz="quarter" idx="12"/>
          </p:nvPr>
        </p:nvSpPr>
        <p:spPr/>
        <p:txBody>
          <a:bodyPr/>
          <a:lstStyle/>
          <a:p>
            <a:pPr>
              <a:defRPr/>
            </a:pPr>
            <a:fld id="{6A5210BE-F8C0-40A5-A561-5A8107F1287D}" type="slidenum">
              <a:rPr lang="en-US" smtClean="0"/>
              <a:pPr>
                <a:defRPr/>
              </a:pPr>
              <a:t>37</a:t>
            </a:fld>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554"/>
          <a:stretch/>
        </p:blipFill>
        <p:spPr bwMode="auto">
          <a:xfrm>
            <a:off x="533400" y="1493520"/>
            <a:ext cx="6713161" cy="3840480"/>
          </a:xfrm>
          <a:prstGeom prst="rect">
            <a:avLst/>
          </a:prstGeom>
          <a:noFill/>
          <a:ln w="76200">
            <a:solidFill>
              <a:schemeClr val="bg2">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Left Arrow 1"/>
          <p:cNvSpPr/>
          <p:nvPr/>
        </p:nvSpPr>
        <p:spPr bwMode="auto">
          <a:xfrm>
            <a:off x="1828800" y="2667000"/>
            <a:ext cx="838200" cy="304800"/>
          </a:xfrm>
          <a:prstGeom prst="leftArrow">
            <a:avLst/>
          </a:prstGeom>
          <a:solidFill>
            <a:srgbClr val="B32317"/>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10948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2" y="304800"/>
            <a:ext cx="8458198" cy="838200"/>
          </a:xfrm>
        </p:spPr>
        <p:txBody>
          <a:bodyPr/>
          <a:lstStyle/>
          <a:p>
            <a:r>
              <a:rPr lang="en-US" dirty="0" smtClean="0"/>
              <a:t>Education Options: Books24x7</a:t>
            </a:r>
            <a:endParaRPr lang="en-US" dirty="0"/>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38</a:t>
            </a:fld>
            <a:endParaRPr lang="en-US" dirty="0"/>
          </a:p>
        </p:txBody>
      </p:sp>
      <p:sp>
        <p:nvSpPr>
          <p:cNvPr id="7" name="Rounded Rectangle 6"/>
          <p:cNvSpPr/>
          <p:nvPr/>
        </p:nvSpPr>
        <p:spPr bwMode="auto">
          <a:xfrm>
            <a:off x="5821680" y="841337"/>
            <a:ext cx="2560320" cy="109728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License available for every </a:t>
            </a:r>
            <a:r>
              <a:rPr lang="en-US" sz="1800" b="1" dirty="0" smtClean="0">
                <a:solidFill>
                  <a:schemeClr val="bg1"/>
                </a:solidFill>
                <a:latin typeface="+mn-lt"/>
              </a:rPr>
              <a:t>[company name] </a:t>
            </a:r>
            <a:r>
              <a:rPr lang="en-US" sz="1800" b="1" dirty="0" smtClean="0">
                <a:solidFill>
                  <a:schemeClr val="bg1"/>
                </a:solidFill>
                <a:latin typeface="+mn-lt"/>
              </a:rPr>
              <a:t>employee</a:t>
            </a:r>
            <a:endParaRPr lang="en-US" sz="1800" b="1" dirty="0">
              <a:solidFill>
                <a:schemeClr val="bg1"/>
              </a:solidFill>
              <a:latin typeface="+mn-lt"/>
            </a:endParaRPr>
          </a:p>
        </p:txBody>
      </p:sp>
      <p:sp>
        <p:nvSpPr>
          <p:cNvPr id="8" name="Rounded Rectangle 7"/>
          <p:cNvSpPr/>
          <p:nvPr/>
        </p:nvSpPr>
        <p:spPr bwMode="auto">
          <a:xfrm>
            <a:off x="476250" y="1577920"/>
            <a:ext cx="1737360" cy="82296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6000+ technical books</a:t>
            </a:r>
            <a:endParaRPr lang="en-US" sz="1800" b="1" dirty="0">
              <a:solidFill>
                <a:schemeClr val="bg1"/>
              </a:solidFill>
              <a:latin typeface="+mn-lt"/>
            </a:endParaRPr>
          </a:p>
        </p:txBody>
      </p:sp>
      <p:sp>
        <p:nvSpPr>
          <p:cNvPr id="10" name="Rounded Rectangle 9"/>
          <p:cNvSpPr/>
          <p:nvPr/>
        </p:nvSpPr>
        <p:spPr bwMode="auto">
          <a:xfrm>
            <a:off x="2558014" y="1225474"/>
            <a:ext cx="1737360" cy="54864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Available 24x7</a:t>
            </a:r>
            <a:endParaRPr lang="en-US" sz="1800" b="1" dirty="0">
              <a:solidFill>
                <a:schemeClr val="bg1"/>
              </a:solidFill>
              <a:latin typeface="+mn-lt"/>
            </a:endParaRPr>
          </a:p>
        </p:txBody>
      </p:sp>
      <p:sp>
        <p:nvSpPr>
          <p:cNvPr id="11" name="Rounded Rectangle 10"/>
          <p:cNvSpPr/>
          <p:nvPr/>
        </p:nvSpPr>
        <p:spPr bwMode="auto">
          <a:xfrm>
            <a:off x="724651" y="2918299"/>
            <a:ext cx="2286000" cy="82296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4000+ professional development books</a:t>
            </a:r>
            <a:endParaRPr lang="en-US" sz="1800" b="1" dirty="0">
              <a:solidFill>
                <a:schemeClr val="bg1"/>
              </a:solidFill>
              <a:latin typeface="+mn-lt"/>
            </a:endParaRPr>
          </a:p>
        </p:txBody>
      </p:sp>
      <p:sp>
        <p:nvSpPr>
          <p:cNvPr id="12" name="Rounded Rectangle 11"/>
          <p:cNvSpPr/>
          <p:nvPr/>
        </p:nvSpPr>
        <p:spPr bwMode="auto">
          <a:xfrm>
            <a:off x="7216140" y="3741259"/>
            <a:ext cx="1615440" cy="109728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Log in from your mobile device</a:t>
            </a:r>
            <a:endParaRPr lang="en-US" sz="1800" b="1" dirty="0">
              <a:solidFill>
                <a:schemeClr val="bg1"/>
              </a:solidFill>
              <a:latin typeface="+mn-lt"/>
            </a:endParaRPr>
          </a:p>
        </p:txBody>
      </p:sp>
      <p:sp>
        <p:nvSpPr>
          <p:cNvPr id="13" name="Rounded Rectangle 12"/>
          <p:cNvSpPr/>
          <p:nvPr/>
        </p:nvSpPr>
        <p:spPr bwMode="auto">
          <a:xfrm>
            <a:off x="3094471" y="5852160"/>
            <a:ext cx="4663440" cy="54864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Personal Bookmarks for your future reference</a:t>
            </a:r>
            <a:endParaRPr lang="en-US" sz="1800" b="1" dirty="0">
              <a:solidFill>
                <a:schemeClr val="bg1"/>
              </a:solidFill>
              <a:latin typeface="+mn-lt"/>
            </a:endParaRPr>
          </a:p>
        </p:txBody>
      </p:sp>
      <p:sp>
        <p:nvSpPr>
          <p:cNvPr id="14" name="Rounded Rectangle 13"/>
          <p:cNvSpPr/>
          <p:nvPr/>
        </p:nvSpPr>
        <p:spPr bwMode="auto">
          <a:xfrm>
            <a:off x="6210300" y="2506819"/>
            <a:ext cx="2011680" cy="82296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Audio summaries of books</a:t>
            </a:r>
            <a:endParaRPr lang="en-US" sz="1800" b="1" dirty="0">
              <a:solidFill>
                <a:schemeClr val="bg1"/>
              </a:solidFill>
              <a:latin typeface="+mn-lt"/>
            </a:endParaRPr>
          </a:p>
        </p:txBody>
      </p:sp>
      <p:sp>
        <p:nvSpPr>
          <p:cNvPr id="15" name="Rounded Rectangle 14"/>
          <p:cNvSpPr/>
          <p:nvPr/>
        </p:nvSpPr>
        <p:spPr bwMode="auto">
          <a:xfrm>
            <a:off x="476250" y="4514015"/>
            <a:ext cx="1737360" cy="1097280"/>
          </a:xfrm>
          <a:prstGeom prst="roundRect">
            <a:avLst/>
          </a:prstGeom>
          <a:solidFill>
            <a:srgbClr val="487463"/>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sz="1800" b="1" dirty="0" smtClean="0">
                <a:solidFill>
                  <a:schemeClr val="bg1"/>
                </a:solidFill>
                <a:latin typeface="+mn-lt"/>
              </a:rPr>
              <a:t>Downloadable chapters to read offline</a:t>
            </a:r>
            <a:endParaRPr lang="en-US" sz="1800" b="1" dirty="0">
              <a:solidFill>
                <a:schemeClr val="bg1"/>
              </a:solidFill>
              <a:latin typeface="+mn-lt"/>
            </a:endParaRPr>
          </a:p>
        </p:txBody>
      </p:sp>
      <p:grpSp>
        <p:nvGrpSpPr>
          <p:cNvPr id="5" name="Group 4"/>
          <p:cNvGrpSpPr/>
          <p:nvPr/>
        </p:nvGrpSpPr>
        <p:grpSpPr>
          <a:xfrm>
            <a:off x="3426694" y="1989400"/>
            <a:ext cx="2526431" cy="1585706"/>
            <a:chOff x="3202856" y="2400562"/>
            <a:chExt cx="2526431" cy="1585706"/>
          </a:xfrm>
        </p:grpSpPr>
        <p:sp>
          <p:nvSpPr>
            <p:cNvPr id="3" name="Rounded Rectangle 2"/>
            <p:cNvSpPr/>
            <p:nvPr/>
          </p:nvSpPr>
          <p:spPr bwMode="auto">
            <a:xfrm>
              <a:off x="3202856" y="2400562"/>
              <a:ext cx="2526431" cy="1585706"/>
            </a:xfrm>
            <a:prstGeom prst="roundRect">
              <a:avLst/>
            </a:prstGeom>
            <a:solidFill>
              <a:schemeClr val="bg1"/>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lang="en-US" sz="1800" b="1">
                <a:solidFill>
                  <a:schemeClr val="bg1"/>
                </a:solidFill>
                <a:latin typeface="+mn-lt"/>
              </a:endParaRPr>
            </a:p>
          </p:txBody>
        </p:sp>
        <p:pic>
          <p:nvPicPr>
            <p:cNvPr id="9218" name="Picture 2" descr="Books24x7.c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169" y="2569929"/>
              <a:ext cx="2021606" cy="1246972"/>
            </a:xfrm>
            <a:prstGeom prst="rect">
              <a:avLst/>
            </a:prstGeom>
            <a:noFill/>
            <a:extLst>
              <a:ext uri="{909E8E84-426E-40DD-AFC4-6F175D3DCCD1}">
                <a14:hiddenFill xmlns:a14="http://schemas.microsoft.com/office/drawing/2010/main">
                  <a:solidFill>
                    <a:srgbClr val="FFFFFF"/>
                  </a:solidFill>
                </a14:hiddenFill>
              </a:ext>
            </a:extLst>
          </p:spPr>
        </p:pic>
      </p:gr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844" y="3810000"/>
            <a:ext cx="4754129" cy="1885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28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Options: GlobeSmart</a:t>
            </a:r>
            <a:endParaRPr lang="en-US" dirty="0"/>
          </a:p>
        </p:txBody>
      </p:sp>
      <p:sp>
        <p:nvSpPr>
          <p:cNvPr id="4" name="Footer Placeholder 3"/>
          <p:cNvSpPr>
            <a:spLocks noGrp="1"/>
          </p:cNvSpPr>
          <p:nvPr>
            <p:ph type="ftr" sz="quarter" idx="10"/>
          </p:nvPr>
        </p:nvSpPr>
        <p:spPr/>
        <p:txBody>
          <a:bodyPr/>
          <a:lstStyle/>
          <a:p>
            <a:pPr>
              <a:defRPr/>
            </a:pPr>
            <a:r>
              <a:rPr lang="en-US" smtClean="0"/>
              <a:t>Taking Charge of Your Career</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95400"/>
            <a:ext cx="6553200" cy="3286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1219200" y="4800600"/>
            <a:ext cx="2362200" cy="1066800"/>
          </a:xfrm>
          <a:prstGeom prst="rect">
            <a:avLst/>
          </a:prstGeom>
          <a:solidFill>
            <a:srgbClr val="31565D"/>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a:solidFill>
                  <a:schemeClr val="bg1"/>
                </a:solidFill>
              </a:rPr>
              <a:t>License available for every </a:t>
            </a:r>
            <a:r>
              <a:rPr lang="en-US" b="1" dirty="0" smtClean="0">
                <a:solidFill>
                  <a:schemeClr val="bg1"/>
                </a:solidFill>
              </a:rPr>
              <a:t>[company name] </a:t>
            </a:r>
            <a:r>
              <a:rPr lang="en-US" b="1" dirty="0">
                <a:solidFill>
                  <a:schemeClr val="bg1"/>
                </a:solidFill>
              </a:rPr>
              <a:t>employee</a:t>
            </a:r>
          </a:p>
        </p:txBody>
      </p:sp>
      <p:sp>
        <p:nvSpPr>
          <p:cNvPr id="9" name="Rectangle 8"/>
          <p:cNvSpPr/>
          <p:nvPr/>
        </p:nvSpPr>
        <p:spPr bwMode="auto">
          <a:xfrm>
            <a:off x="3810000" y="4800600"/>
            <a:ext cx="2362200" cy="1066800"/>
          </a:xfrm>
          <a:prstGeom prst="rect">
            <a:avLst/>
          </a:prstGeom>
          <a:solidFill>
            <a:srgbClr val="31565D"/>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Your manager must give you permission before you can access</a:t>
            </a:r>
            <a:endParaRPr lang="en-US" b="1" dirty="0">
              <a:solidFill>
                <a:schemeClr val="bg1"/>
              </a:solidFill>
            </a:endParaRPr>
          </a:p>
        </p:txBody>
      </p:sp>
      <p:sp>
        <p:nvSpPr>
          <p:cNvPr id="10" name="Rectangle 9"/>
          <p:cNvSpPr/>
          <p:nvPr/>
        </p:nvSpPr>
        <p:spPr bwMode="auto">
          <a:xfrm>
            <a:off x="6408057" y="4800600"/>
            <a:ext cx="2362200" cy="1066800"/>
          </a:xfrm>
          <a:prstGeom prst="rect">
            <a:avLst/>
          </a:prstGeom>
          <a:solidFill>
            <a:srgbClr val="31565D"/>
          </a:solidFill>
          <a:ln w="1905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a:lnSpc>
                <a:spcPct val="90000"/>
              </a:lnSpc>
            </a:pPr>
            <a:r>
              <a:rPr lang="en-US" b="1" dirty="0" smtClean="0">
                <a:solidFill>
                  <a:schemeClr val="bg1"/>
                </a:solidFill>
              </a:rPr>
              <a:t>Only accessible when logged into the </a:t>
            </a:r>
            <a:r>
              <a:rPr lang="en-US" b="1" dirty="0" smtClean="0">
                <a:solidFill>
                  <a:schemeClr val="bg1"/>
                </a:solidFill>
              </a:rPr>
              <a:t>[company name] </a:t>
            </a:r>
            <a:r>
              <a:rPr lang="en-US" b="1" dirty="0" smtClean="0">
                <a:solidFill>
                  <a:schemeClr val="bg1"/>
                </a:solidFill>
              </a:rPr>
              <a:t>intranet</a:t>
            </a:r>
            <a:endParaRPr lang="en-US" b="1" dirty="0">
              <a:solidFill>
                <a:schemeClr val="bg1"/>
              </a:solidFill>
            </a:endParaRPr>
          </a:p>
        </p:txBody>
      </p:sp>
      <p:sp>
        <p:nvSpPr>
          <p:cNvPr id="11" name="TextBox 10"/>
          <p:cNvSpPr txBox="1"/>
          <p:nvPr/>
        </p:nvSpPr>
        <p:spPr>
          <a:xfrm>
            <a:off x="381000" y="4876800"/>
            <a:ext cx="838200" cy="990600"/>
          </a:xfrm>
          <a:prstGeom prst="rect">
            <a:avLst/>
          </a:prstGeom>
          <a:noFill/>
        </p:spPr>
        <p:txBody>
          <a:bodyPr wrap="square" lIns="0" tIns="0" rIns="0" bIns="0" rtlCol="0">
            <a:noAutofit/>
          </a:bodyPr>
          <a:lstStyle/>
          <a:p>
            <a:pPr>
              <a:lnSpc>
                <a:spcPct val="90000"/>
              </a:lnSpc>
            </a:pPr>
            <a:r>
              <a:rPr lang="en-US" sz="2400" b="1" dirty="0" smtClean="0"/>
              <a:t>True </a:t>
            </a:r>
          </a:p>
          <a:p>
            <a:pPr>
              <a:lnSpc>
                <a:spcPct val="90000"/>
              </a:lnSpc>
            </a:pPr>
            <a:r>
              <a:rPr lang="en-US" sz="2400" b="1" dirty="0" smtClean="0"/>
              <a:t>or</a:t>
            </a:r>
          </a:p>
          <a:p>
            <a:pPr>
              <a:lnSpc>
                <a:spcPct val="90000"/>
              </a:lnSpc>
            </a:pPr>
            <a:r>
              <a:rPr lang="en-US" sz="2400" b="1" dirty="0" smtClean="0"/>
              <a:t>False?</a:t>
            </a:r>
            <a:endParaRPr lang="en-US" sz="2400" b="1" dirty="0"/>
          </a:p>
        </p:txBody>
      </p:sp>
    </p:spTree>
    <p:extLst>
      <p:ext uri="{BB962C8B-B14F-4D97-AF65-F5344CB8AC3E}">
        <p14:creationId xmlns:p14="http://schemas.microsoft.com/office/powerpoint/2010/main" val="2545625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4" name="Straight Arrow Connector 10"/>
          <p:cNvCxnSpPr>
            <a:cxnSpLocks noChangeShapeType="1"/>
          </p:cNvCxnSpPr>
          <p:nvPr/>
        </p:nvCxnSpPr>
        <p:spPr bwMode="auto">
          <a:xfrm flipH="1">
            <a:off x="152400" y="315245"/>
            <a:ext cx="5943600" cy="8528"/>
          </a:xfrm>
          <a:prstGeom prst="straightConnector1">
            <a:avLst/>
          </a:prstGeom>
          <a:noFill/>
          <a:ln w="38100"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dirty="0" smtClean="0"/>
              <a:t>Where Are You?</a:t>
            </a:r>
            <a:endParaRPr lang="en-US" dirty="0"/>
          </a:p>
        </p:txBody>
      </p:sp>
      <p:sp>
        <p:nvSpPr>
          <p:cNvPr id="3" name="Footer Placeholder 2"/>
          <p:cNvSpPr>
            <a:spLocks noGrp="1"/>
          </p:cNvSpPr>
          <p:nvPr>
            <p:ph type="ftr" sz="quarter" idx="10"/>
          </p:nvPr>
        </p:nvSpPr>
        <p:spPr/>
        <p:txBody>
          <a:bodyPr/>
          <a:lstStyle/>
          <a:p>
            <a:pPr>
              <a:defRPr/>
            </a:pPr>
            <a:r>
              <a:rPr lang="en-US" dirty="0" smtClean="0"/>
              <a:t>Taking Charge of Your Career</a:t>
            </a:r>
            <a:endParaRPr lang="en-US" dirty="0"/>
          </a:p>
        </p:txBody>
      </p:sp>
      <p:sp>
        <p:nvSpPr>
          <p:cNvPr id="4" name="Slide Number Placeholder 3"/>
          <p:cNvSpPr>
            <a:spLocks noGrp="1"/>
          </p:cNvSpPr>
          <p:nvPr>
            <p:ph type="sldNum" sz="quarter" idx="11"/>
          </p:nvPr>
        </p:nvSpPr>
        <p:spPr/>
        <p:txBody>
          <a:bodyPr/>
          <a:lstStyle/>
          <a:p>
            <a:pPr>
              <a:defRPr/>
            </a:pPr>
            <a:fld id="{446C9BED-6FD4-4BA4-B6B0-4A26058AC9EF}" type="slidenum">
              <a:rPr lang="en-US" smtClean="0"/>
              <a:pPr>
                <a:defRPr/>
              </a:pPr>
              <a:t>4</a:t>
            </a:fld>
            <a:endParaRPr lang="en-US" dirty="0"/>
          </a:p>
        </p:txBody>
      </p:sp>
      <p:pic>
        <p:nvPicPr>
          <p:cNvPr id="2050" name="Picture 2" descr="http://map.vbgood.com/world%20relief%20ma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72" r="9751"/>
          <a:stretch/>
        </p:blipFill>
        <p:spPr bwMode="auto">
          <a:xfrm>
            <a:off x="0" y="1281596"/>
            <a:ext cx="9144000" cy="55383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7391400" y="509778"/>
            <a:ext cx="1645920" cy="60083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6" name="Rectangle 15"/>
          <p:cNvSpPr/>
          <p:nvPr/>
        </p:nvSpPr>
        <p:spPr bwMode="auto">
          <a:xfrm>
            <a:off x="5637556" y="43812"/>
            <a:ext cx="2468880" cy="64008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273" r="30576"/>
          <a:stretch/>
        </p:blipFill>
        <p:spPr bwMode="auto">
          <a:xfrm>
            <a:off x="7448550" y="564526"/>
            <a:ext cx="1524000" cy="49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556" y="45701"/>
            <a:ext cx="2428654" cy="53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3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Options: </a:t>
            </a:r>
            <a:r>
              <a:rPr lang="en-US" dirty="0" smtClean="0"/>
              <a:t>Tuition Reimbursement</a:t>
            </a:r>
            <a:endParaRPr lang="en-US" dirty="0"/>
          </a:p>
        </p:txBody>
      </p:sp>
      <p:sp>
        <p:nvSpPr>
          <p:cNvPr id="4" name="Footer Placeholder 3"/>
          <p:cNvSpPr>
            <a:spLocks noGrp="1"/>
          </p:cNvSpPr>
          <p:nvPr>
            <p:ph type="ftr" sz="quarter" idx="11"/>
          </p:nvPr>
        </p:nvSpPr>
        <p:spPr/>
        <p:txBody>
          <a:bodyPr/>
          <a:lstStyle/>
          <a:p>
            <a:pPr>
              <a:defRPr/>
            </a:pPr>
            <a:r>
              <a:rPr lang="en-US" smtClean="0"/>
              <a:t>Taking Charge of Your Career</a:t>
            </a:r>
            <a:endParaRPr lang="en-US" dirty="0"/>
          </a:p>
        </p:txBody>
      </p:sp>
      <p:sp>
        <p:nvSpPr>
          <p:cNvPr id="5" name="Slide Number Placeholder 4"/>
          <p:cNvSpPr>
            <a:spLocks noGrp="1"/>
          </p:cNvSpPr>
          <p:nvPr>
            <p:ph type="sldNum" sz="quarter" idx="12"/>
          </p:nvPr>
        </p:nvSpPr>
        <p:spPr/>
        <p:txBody>
          <a:bodyPr/>
          <a:lstStyle/>
          <a:p>
            <a:pPr>
              <a:defRPr/>
            </a:pPr>
            <a:fld id="{446C9BED-6FD4-4BA4-B6B0-4A26058AC9EF}" type="slidenum">
              <a:rPr lang="en-US" smtClean="0"/>
              <a:pPr>
                <a:defRPr/>
              </a:pPr>
              <a:t>40</a:t>
            </a:fld>
            <a:endParaRPr lang="en-US" dirty="0"/>
          </a:p>
        </p:txBody>
      </p:sp>
      <p:sp>
        <p:nvSpPr>
          <p:cNvPr id="10" name="Title 1"/>
          <p:cNvSpPr txBox="1">
            <a:spLocks/>
          </p:cNvSpPr>
          <p:nvPr/>
        </p:nvSpPr>
        <p:spPr>
          <a:xfrm>
            <a:off x="1066800" y="2209800"/>
            <a:ext cx="6781800" cy="25908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100000"/>
              </a:lnSpc>
            </a:pPr>
            <a:r>
              <a:rPr lang="en-US" b="0" dirty="0" smtClean="0">
                <a:solidFill>
                  <a:srgbClr val="98601C"/>
                </a:solidFill>
              </a:rPr>
              <a:t>Tuition Reimbursement</a:t>
            </a:r>
          </a:p>
          <a:p>
            <a:pPr>
              <a:lnSpc>
                <a:spcPct val="100000"/>
              </a:lnSpc>
            </a:pPr>
            <a:r>
              <a:rPr lang="en-US" sz="2400" b="0" dirty="0" smtClean="0"/>
              <a:t>“[company name] </a:t>
            </a:r>
            <a:r>
              <a:rPr lang="en-US" sz="2400" b="0" dirty="0" smtClean="0"/>
              <a:t>encourages employees to continue their education and recognizes that organizational and individual excellence are best attained by forward-looking training, development, and educational activities which build upon individual strengths.”</a:t>
            </a:r>
            <a:endParaRPr lang="en-US" sz="2400" b="0" dirty="0"/>
          </a:p>
        </p:txBody>
      </p:sp>
    </p:spTree>
    <p:extLst>
      <p:ext uri="{BB962C8B-B14F-4D97-AF65-F5344CB8AC3E}">
        <p14:creationId xmlns:p14="http://schemas.microsoft.com/office/powerpoint/2010/main" val="301934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Fill in Your Development Plan. Consider Other Education Options too. </a:t>
            </a:r>
            <a:endParaRPr lang="en-US" dirty="0"/>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41</a:t>
            </a:fld>
            <a:endParaRPr lang="en-US" dirty="0"/>
          </a:p>
        </p:txBody>
      </p:sp>
      <p:sp>
        <p:nvSpPr>
          <p:cNvPr id="17" name="Rectangle 4"/>
          <p:cNvSpPr>
            <a:spLocks noChangeArrowheads="1"/>
          </p:cNvSpPr>
          <p:nvPr/>
        </p:nvSpPr>
        <p:spPr bwMode="auto">
          <a:xfrm>
            <a:off x="6003993" y="2752146"/>
            <a:ext cx="2651760" cy="2458122"/>
          </a:xfrm>
          <a:prstGeom prst="rect">
            <a:avLst/>
          </a:prstGeom>
          <a:blipFill dpi="0" rotWithShape="1">
            <a:blip r:embed="rId3"/>
            <a:srcRect/>
            <a:tile tx="0" ty="0" sx="60000" sy="6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20" name="Rectangle 4"/>
          <p:cNvSpPr>
            <a:spLocks noChangeArrowheads="1"/>
          </p:cNvSpPr>
          <p:nvPr/>
        </p:nvSpPr>
        <p:spPr bwMode="auto">
          <a:xfrm>
            <a:off x="6003995" y="1526052"/>
            <a:ext cx="2651760" cy="1228165"/>
          </a:xfrm>
          <a:prstGeom prst="round2Same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Education</a:t>
            </a:r>
            <a:endParaRPr lang="en-US" sz="2800" b="1" dirty="0">
              <a:solidFill>
                <a:srgbClr val="FFFFFF"/>
              </a:solidFill>
              <a:latin typeface="Calibri" pitchFamily="34" charset="0"/>
              <a:cs typeface="Calibri" pitchFamily="34" charset="0"/>
            </a:endParaRPr>
          </a:p>
        </p:txBody>
      </p:sp>
      <p:sp>
        <p:nvSpPr>
          <p:cNvPr id="12" name="Rectangle 4"/>
          <p:cNvSpPr>
            <a:spLocks noChangeArrowheads="1"/>
          </p:cNvSpPr>
          <p:nvPr/>
        </p:nvSpPr>
        <p:spPr bwMode="auto">
          <a:xfrm>
            <a:off x="6003995" y="5215753"/>
            <a:ext cx="2651760" cy="614082"/>
          </a:xfrm>
          <a:prstGeom prst="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10%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6722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Recap: The 70:20:10 Model</a:t>
            </a:r>
            <a:endParaRPr lang="en-US" dirty="0"/>
          </a:p>
        </p:txBody>
      </p:sp>
      <p:sp>
        <p:nvSpPr>
          <p:cNvPr id="2" name="Footer Placeholder 1"/>
          <p:cNvSpPr>
            <a:spLocks noGrp="1"/>
          </p:cNvSpPr>
          <p:nvPr>
            <p:ph type="ftr" sz="quarter" idx="11"/>
          </p:nvPr>
        </p:nvSpPr>
        <p:spPr/>
        <p:txBody>
          <a:bodyPr/>
          <a:lstStyle/>
          <a:p>
            <a:pPr>
              <a:defRPr/>
            </a:pPr>
            <a:r>
              <a:rPr lang="en-US" dirty="0"/>
              <a:t>Taking Charge of Your Career</a:t>
            </a:r>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42</a:t>
            </a:fld>
            <a:endParaRPr lang="en-US" dirty="0"/>
          </a:p>
        </p:txBody>
      </p:sp>
      <p:sp>
        <p:nvSpPr>
          <p:cNvPr id="16" name="Rectangle 3"/>
          <p:cNvSpPr>
            <a:spLocks noChangeArrowheads="1"/>
          </p:cNvSpPr>
          <p:nvPr/>
        </p:nvSpPr>
        <p:spPr bwMode="auto">
          <a:xfrm>
            <a:off x="3262311" y="2752146"/>
            <a:ext cx="2651760" cy="2458122"/>
          </a:xfrm>
          <a:prstGeom prst="rect">
            <a:avLst/>
          </a:prstGeom>
          <a:blipFill dpi="0" rotWithShape="1">
            <a:blip r:embed="rId3"/>
            <a:srcRect/>
            <a:tile tx="0" ty="0" sx="20000" sy="2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7" name="Rectangle 4"/>
          <p:cNvSpPr>
            <a:spLocks noChangeArrowheads="1"/>
          </p:cNvSpPr>
          <p:nvPr/>
        </p:nvSpPr>
        <p:spPr bwMode="auto">
          <a:xfrm>
            <a:off x="6003993" y="2752146"/>
            <a:ext cx="2651760" cy="2458122"/>
          </a:xfrm>
          <a:prstGeom prst="rect">
            <a:avLst/>
          </a:prstGeom>
          <a:blipFill dpi="0" rotWithShape="1">
            <a:blip r:embed="rId4"/>
            <a:srcRect/>
            <a:tile tx="0" ty="0" sx="60000" sy="60000" flip="none" algn="ctr"/>
          </a:blip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8" name="Rectangle 5"/>
          <p:cNvSpPr>
            <a:spLocks noChangeArrowheads="1"/>
          </p:cNvSpPr>
          <p:nvPr/>
        </p:nvSpPr>
        <p:spPr bwMode="auto">
          <a:xfrm>
            <a:off x="519043" y="2754217"/>
            <a:ext cx="2651760" cy="2461536"/>
          </a:xfrm>
          <a:prstGeom prst="rect">
            <a:avLst/>
          </a:prstGeom>
          <a:blipFill dpi="0" rotWithShape="1">
            <a:blip r:embed="rId5"/>
            <a:srcRect/>
            <a:tile tx="311150" ty="-6350" sx="30000" sy="30000" flip="none" algn="ctr"/>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marL="174625" indent="-174625">
              <a:buClr>
                <a:schemeClr val="bg2">
                  <a:lumMod val="50000"/>
                </a:schemeClr>
              </a:buClr>
              <a:buFontTx/>
              <a:buChar char="•"/>
            </a:pPr>
            <a:endParaRPr lang="en-US" sz="2000" b="1" dirty="0">
              <a:solidFill>
                <a:schemeClr val="bg1"/>
              </a:solidFill>
              <a:latin typeface="Calibri" pitchFamily="34" charset="0"/>
              <a:cs typeface="Calibri" pitchFamily="34" charset="0"/>
            </a:endParaRPr>
          </a:p>
        </p:txBody>
      </p:sp>
      <p:sp>
        <p:nvSpPr>
          <p:cNvPr id="19" name="Rectangle 3"/>
          <p:cNvSpPr>
            <a:spLocks noChangeArrowheads="1"/>
          </p:cNvSpPr>
          <p:nvPr/>
        </p:nvSpPr>
        <p:spPr bwMode="auto">
          <a:xfrm>
            <a:off x="3262311" y="1524000"/>
            <a:ext cx="2651760" cy="1228165"/>
          </a:xfrm>
          <a:prstGeom prst="round2Same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Experts</a:t>
            </a:r>
            <a:endParaRPr lang="en-US" sz="2800" b="1" dirty="0">
              <a:solidFill>
                <a:srgbClr val="FFFFFF"/>
              </a:solidFill>
              <a:latin typeface="Calibri" pitchFamily="34" charset="0"/>
              <a:cs typeface="Calibri" pitchFamily="34" charset="0"/>
            </a:endParaRPr>
          </a:p>
        </p:txBody>
      </p:sp>
      <p:sp>
        <p:nvSpPr>
          <p:cNvPr id="20" name="Rectangle 4"/>
          <p:cNvSpPr>
            <a:spLocks noChangeArrowheads="1"/>
          </p:cNvSpPr>
          <p:nvPr/>
        </p:nvSpPr>
        <p:spPr bwMode="auto">
          <a:xfrm>
            <a:off x="6003995" y="1526052"/>
            <a:ext cx="2651760" cy="1228165"/>
          </a:xfrm>
          <a:prstGeom prst="round2Same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Education</a:t>
            </a:r>
            <a:endParaRPr lang="en-US" sz="2800" b="1" dirty="0">
              <a:solidFill>
                <a:srgbClr val="FFFFFF"/>
              </a:solidFill>
              <a:latin typeface="Calibri" pitchFamily="34" charset="0"/>
              <a:cs typeface="Calibri" pitchFamily="34" charset="0"/>
            </a:endParaRPr>
          </a:p>
        </p:txBody>
      </p:sp>
      <p:sp>
        <p:nvSpPr>
          <p:cNvPr id="21" name="Rectangle 5"/>
          <p:cNvSpPr>
            <a:spLocks noChangeArrowheads="1"/>
          </p:cNvSpPr>
          <p:nvPr/>
        </p:nvSpPr>
        <p:spPr bwMode="auto">
          <a:xfrm>
            <a:off x="519043" y="1524000"/>
            <a:ext cx="2651760" cy="1230217"/>
          </a:xfrm>
          <a:prstGeom prst="round2Same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Experiences</a:t>
            </a:r>
            <a:endParaRPr lang="en-US" sz="2800" b="1" dirty="0">
              <a:solidFill>
                <a:srgbClr val="FFFFFF"/>
              </a:solidFill>
              <a:latin typeface="Calibri" pitchFamily="34" charset="0"/>
              <a:cs typeface="Calibri" pitchFamily="34" charset="0"/>
            </a:endParaRPr>
          </a:p>
        </p:txBody>
      </p:sp>
      <p:sp>
        <p:nvSpPr>
          <p:cNvPr id="11" name="Rectangle 3"/>
          <p:cNvSpPr>
            <a:spLocks noChangeArrowheads="1"/>
          </p:cNvSpPr>
          <p:nvPr/>
        </p:nvSpPr>
        <p:spPr bwMode="auto">
          <a:xfrm>
            <a:off x="3262311" y="5215753"/>
            <a:ext cx="2651760" cy="614082"/>
          </a:xfrm>
          <a:prstGeom prst="rect">
            <a:avLst/>
          </a:prstGeom>
          <a:solidFill>
            <a:srgbClr val="B3231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20%</a:t>
            </a:r>
            <a:endParaRPr lang="en-US" sz="2800" b="1" dirty="0">
              <a:solidFill>
                <a:srgbClr val="FFFFFF"/>
              </a:solidFill>
              <a:latin typeface="Calibri" pitchFamily="34" charset="0"/>
              <a:cs typeface="Calibri" pitchFamily="34" charset="0"/>
            </a:endParaRPr>
          </a:p>
        </p:txBody>
      </p:sp>
      <p:sp>
        <p:nvSpPr>
          <p:cNvPr id="12" name="Rectangle 4"/>
          <p:cNvSpPr>
            <a:spLocks noChangeArrowheads="1"/>
          </p:cNvSpPr>
          <p:nvPr/>
        </p:nvSpPr>
        <p:spPr bwMode="auto">
          <a:xfrm>
            <a:off x="6003995" y="5215753"/>
            <a:ext cx="2651760" cy="614082"/>
          </a:xfrm>
          <a:prstGeom prst="rect">
            <a:avLst/>
          </a:prstGeom>
          <a:solidFill>
            <a:srgbClr val="E0991A"/>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10%</a:t>
            </a:r>
            <a:endParaRPr lang="en-US" sz="2800" b="1" dirty="0">
              <a:solidFill>
                <a:srgbClr val="FFFFFF"/>
              </a:solidFill>
              <a:latin typeface="Calibri" pitchFamily="34" charset="0"/>
              <a:cs typeface="Calibri" pitchFamily="34" charset="0"/>
            </a:endParaRPr>
          </a:p>
        </p:txBody>
      </p:sp>
      <p:sp>
        <p:nvSpPr>
          <p:cNvPr id="13" name="Rectangle 5"/>
          <p:cNvSpPr>
            <a:spLocks noChangeArrowheads="1"/>
          </p:cNvSpPr>
          <p:nvPr/>
        </p:nvSpPr>
        <p:spPr bwMode="auto">
          <a:xfrm>
            <a:off x="519042" y="5215753"/>
            <a:ext cx="2651760" cy="615108"/>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buClr>
                <a:srgbClr val="7B663F"/>
              </a:buClr>
            </a:pPr>
            <a:r>
              <a:rPr lang="en-US" sz="2800" b="1" dirty="0" smtClean="0">
                <a:solidFill>
                  <a:srgbClr val="FFFFFF"/>
                </a:solidFill>
                <a:latin typeface="Calibri" pitchFamily="34" charset="0"/>
                <a:cs typeface="Calibri" pitchFamily="34" charset="0"/>
              </a:rPr>
              <a:t>70%</a:t>
            </a:r>
            <a:endParaRPr lang="en-US" sz="28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592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Your Development Plan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4242923036"/>
              </p:ext>
            </p:extLst>
          </p:nvPr>
        </p:nvGraphicFramePr>
        <p:xfrm>
          <a:off x="457200" y="1295400"/>
          <a:ext cx="7924800" cy="5289135"/>
        </p:xfrm>
        <a:graphic>
          <a:graphicData uri="http://schemas.openxmlformats.org/drawingml/2006/table">
            <a:tbl>
              <a:tblPr firstRow="1" firstCol="1" bandRow="1"/>
              <a:tblGrid>
                <a:gridCol w="1331343"/>
                <a:gridCol w="2948049"/>
                <a:gridCol w="215621"/>
                <a:gridCol w="893851"/>
                <a:gridCol w="2535936"/>
              </a:tblGrid>
              <a:tr h="533401">
                <a:tc>
                  <a:txBody>
                    <a:bodyPr/>
                    <a:lstStyle/>
                    <a:p>
                      <a:pPr marL="0" marR="0" indent="0" algn="r" defTabSz="914192" rtl="0" eaLnBrk="1" fontAlgn="auto" latinLnBrk="0" hangingPunct="1">
                        <a:lnSpc>
                          <a:spcPct val="100000"/>
                        </a:lnSpc>
                        <a:spcBef>
                          <a:spcPts val="0"/>
                        </a:spcBef>
                        <a:spcAft>
                          <a:spcPts val="0"/>
                        </a:spcAft>
                        <a:buClrTx/>
                        <a:buSzTx/>
                        <a:buFontTx/>
                        <a:buNone/>
                        <a:tabLst/>
                        <a:defRPr/>
                      </a:pPr>
                      <a:r>
                        <a:rPr lang="en-US" sz="1400" b="1" dirty="0" smtClean="0">
                          <a:effectLst/>
                          <a:latin typeface="SymantecSans"/>
                        </a:rPr>
                        <a:t>Goal #1: </a:t>
                      </a:r>
                    </a:p>
                  </a:txBody>
                  <a:tcPr marL="55721" marR="55721"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1F497D"/>
                          </a:solidFill>
                          <a:effectLst/>
                          <a:latin typeface="Tempus Sans ITC"/>
                        </a:rPr>
                        <a:t>Develop strategic thinking skills</a:t>
                      </a:r>
                      <a:endParaRPr lang="en-US" sz="1400" b="1" dirty="0" smtClean="0">
                        <a:effectLst/>
                        <a:latin typeface="SymantecSans"/>
                      </a:endParaRPr>
                    </a:p>
                  </a:txBody>
                  <a:tcPr marL="55721" marR="5572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400" dirty="0">
                          <a:effectLst/>
                          <a:latin typeface="SymantecSans"/>
                          <a:ea typeface="SimSun"/>
                          <a:cs typeface="Times New Roman"/>
                        </a:rPr>
                        <a:t> </a:t>
                      </a:r>
                      <a:endParaRPr lang="en-US" sz="1400" dirty="0">
                        <a:effectLst/>
                        <a:latin typeface="Arial"/>
                        <a:ea typeface="SimSun"/>
                        <a:cs typeface="Times New Roman"/>
                      </a:endParaRPr>
                    </a:p>
                  </a:txBody>
                  <a:tcPr marL="55721" marR="5572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smtClean="0">
                          <a:effectLst/>
                          <a:latin typeface="SymantecSans"/>
                          <a:ea typeface="SimSun"/>
                          <a:cs typeface="Times New Roman"/>
                        </a:rPr>
                        <a:t> </a:t>
                      </a:r>
                      <a:endParaRPr lang="en-US" sz="1400" dirty="0">
                        <a:effectLst/>
                        <a:latin typeface="Arial"/>
                        <a:ea typeface="SimSun"/>
                        <a:cs typeface="Times New Roman"/>
                      </a:endParaRPr>
                    </a:p>
                  </a:txBody>
                  <a:tcPr marL="55721" marR="5572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512">
                <a:tc>
                  <a:txBody>
                    <a:bodyPr/>
                    <a:lstStyle/>
                    <a:p>
                      <a:pPr marL="0" marR="0">
                        <a:spcBef>
                          <a:spcPts val="0"/>
                        </a:spcBef>
                        <a:spcAft>
                          <a:spcPts val="0"/>
                        </a:spcAft>
                      </a:pPr>
                      <a:r>
                        <a:rPr lang="en-US" sz="1400" b="1" dirty="0">
                          <a:effectLst/>
                          <a:latin typeface="SymantecSans"/>
                        </a:rPr>
                        <a:t>Action Type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400" b="1" dirty="0">
                          <a:effectLst/>
                          <a:latin typeface="SymantecSans"/>
                        </a:rPr>
                        <a:t>Actions/opportunities to pursue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n-US" sz="1400" b="1" dirty="0">
                          <a:effectLst/>
                          <a:latin typeface="SymantecSans"/>
                        </a:rPr>
                        <a:t>Due date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en-US" sz="1400" b="1" dirty="0" smtClean="0">
                          <a:effectLst/>
                          <a:latin typeface="SymantecSans"/>
                        </a:rPr>
                        <a:t>Debrief</a:t>
                      </a:r>
                      <a:endParaRPr lang="en-US" sz="1400" b="1" dirty="0">
                        <a:effectLst/>
                        <a:latin typeface="SymantecSans"/>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65273">
                <a:tc>
                  <a:txBody>
                    <a:bodyPr/>
                    <a:lstStyle/>
                    <a:p>
                      <a:pPr marL="0" marR="0">
                        <a:spcBef>
                          <a:spcPts val="0"/>
                        </a:spcBef>
                        <a:spcAft>
                          <a:spcPts val="0"/>
                        </a:spcAft>
                      </a:pPr>
                      <a:r>
                        <a:rPr lang="en-US" sz="1400" dirty="0">
                          <a:effectLst/>
                          <a:latin typeface="SymantecSans"/>
                          <a:ea typeface="SimSun"/>
                          <a:cs typeface="Times New Roman"/>
                        </a:rPr>
                        <a:t>10% </a:t>
                      </a:r>
                      <a:r>
                        <a:rPr lang="en-US" sz="1400" dirty="0" smtClean="0">
                          <a:effectLst/>
                          <a:latin typeface="SymantecSans"/>
                          <a:ea typeface="SimSun"/>
                          <a:cs typeface="Times New Roman"/>
                        </a:rPr>
                        <a:t/>
                      </a:r>
                      <a:br>
                        <a:rPr lang="en-US" sz="1400" dirty="0" smtClean="0">
                          <a:effectLst/>
                          <a:latin typeface="SymantecSans"/>
                          <a:ea typeface="SimSun"/>
                          <a:cs typeface="Times New Roman"/>
                        </a:rPr>
                      </a:br>
                      <a:r>
                        <a:rPr lang="en-US" sz="1400" dirty="0" smtClean="0">
                          <a:effectLst/>
                          <a:latin typeface="SymantecSans"/>
                          <a:ea typeface="SimSun"/>
                          <a:cs typeface="Times New Roman"/>
                        </a:rPr>
                        <a:t>Education</a:t>
                      </a:r>
                      <a:endParaRPr lang="en-US" sz="1400" dirty="0">
                        <a:effectLst/>
                        <a:latin typeface="Arial"/>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Take eLearning</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Friday</a:t>
                      </a: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spcBef>
                          <a:spcPts val="0"/>
                        </a:spcBef>
                        <a:spcAft>
                          <a:spcPts val="0"/>
                        </a:spcAft>
                      </a:pP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1997">
                <a:tc>
                  <a:txBody>
                    <a:bodyPr/>
                    <a:lstStyle/>
                    <a:p>
                      <a:pPr marL="0" marR="0">
                        <a:spcBef>
                          <a:spcPts val="0"/>
                        </a:spcBef>
                        <a:spcAft>
                          <a:spcPts val="0"/>
                        </a:spcAft>
                      </a:pPr>
                      <a:r>
                        <a:rPr lang="en-US" sz="1400" dirty="0">
                          <a:effectLst/>
                          <a:latin typeface="SymantecSans"/>
                          <a:ea typeface="SimSun"/>
                          <a:cs typeface="Times New Roman"/>
                        </a:rPr>
                        <a:t>20%</a:t>
                      </a:r>
                      <a:endParaRPr lang="en-US" sz="1400" dirty="0">
                        <a:effectLst/>
                        <a:latin typeface="Arial"/>
                        <a:ea typeface="SimSun"/>
                        <a:cs typeface="Times New Roman"/>
                      </a:endParaRPr>
                    </a:p>
                    <a:p>
                      <a:pPr marL="0" marR="0">
                        <a:spcBef>
                          <a:spcPts val="0"/>
                        </a:spcBef>
                        <a:spcAft>
                          <a:spcPts val="0"/>
                        </a:spcAft>
                      </a:pPr>
                      <a:r>
                        <a:rPr lang="en-US" sz="1400" dirty="0" smtClean="0">
                          <a:effectLst/>
                          <a:latin typeface="SymantecSans"/>
                          <a:ea typeface="SimSun"/>
                          <a:cs typeface="Times New Roman"/>
                        </a:rPr>
                        <a:t>Experts</a:t>
                      </a:r>
                      <a:endParaRPr lang="en-US" sz="1400" dirty="0">
                        <a:effectLst/>
                        <a:latin typeface="Arial"/>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When attending meetings take notes on those I consider strategic thinkers, what are they saying?</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 Ask for feedback from my peers on when they see me thinking strategically and when they see opportunities for me to do better.</a:t>
                      </a: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Weekly team meetings</a:t>
                      </a:r>
                      <a:r>
                        <a:rPr lang="en-US" sz="1400" kern="1200" baseline="0" dirty="0" smtClean="0">
                          <a:solidFill>
                            <a:srgbClr val="1F497D"/>
                          </a:solidFill>
                          <a:effectLst/>
                          <a:latin typeface="Tempus Sans ITC"/>
                          <a:ea typeface="SimSun"/>
                          <a:cs typeface="Times New Roman"/>
                        </a:rPr>
                        <a:t> and </a:t>
                      </a:r>
                      <a:r>
                        <a:rPr lang="en-US" sz="1400" kern="1200" dirty="0" smtClean="0">
                          <a:solidFill>
                            <a:srgbClr val="1F497D"/>
                          </a:solidFill>
                          <a:effectLst/>
                          <a:latin typeface="Tempus Sans ITC"/>
                          <a:ea typeface="SimSun"/>
                          <a:cs typeface="Times New Roman"/>
                        </a:rPr>
                        <a:t>all-hands for two quarter</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a:t>
                      </a:r>
                      <a:r>
                        <a:rPr lang="en-US" sz="1400" kern="1200" baseline="0" dirty="0" smtClean="0">
                          <a:solidFill>
                            <a:srgbClr val="1F497D"/>
                          </a:solidFill>
                          <a:effectLst/>
                          <a:latin typeface="Tempus Sans ITC"/>
                          <a:ea typeface="SimSun"/>
                          <a:cs typeface="Times New Roman"/>
                        </a:rPr>
                        <a:t> </a:t>
                      </a:r>
                      <a:r>
                        <a:rPr lang="en-US" sz="1400" kern="1200" dirty="0" smtClean="0">
                          <a:solidFill>
                            <a:srgbClr val="1F497D"/>
                          </a:solidFill>
                          <a:effectLst/>
                          <a:latin typeface="Tempus Sans ITC"/>
                          <a:ea typeface="SimSun"/>
                          <a:cs typeface="Times New Roman"/>
                        </a:rPr>
                        <a:t>By</a:t>
                      </a:r>
                      <a:r>
                        <a:rPr lang="en-US" sz="1400" kern="1200" baseline="0" dirty="0" smtClean="0">
                          <a:solidFill>
                            <a:srgbClr val="1F497D"/>
                          </a:solidFill>
                          <a:effectLst/>
                          <a:latin typeface="Tempus Sans ITC"/>
                          <a:ea typeface="SimSun"/>
                          <a:cs typeface="Times New Roman"/>
                        </a:rPr>
                        <a:t> end of quarter</a:t>
                      </a: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6429">
                <a:tc>
                  <a:txBody>
                    <a:bodyPr/>
                    <a:lstStyle/>
                    <a:p>
                      <a:pPr marL="0" marR="0">
                        <a:spcBef>
                          <a:spcPts val="0"/>
                        </a:spcBef>
                        <a:spcAft>
                          <a:spcPts val="0"/>
                        </a:spcAft>
                      </a:pPr>
                      <a:r>
                        <a:rPr lang="en-US" sz="1400" dirty="0">
                          <a:effectLst/>
                          <a:latin typeface="SymantecSans"/>
                          <a:ea typeface="SimSun"/>
                          <a:cs typeface="Times New Roman"/>
                        </a:rPr>
                        <a:t>70%</a:t>
                      </a:r>
                      <a:endParaRPr lang="en-US" sz="1400" dirty="0">
                        <a:effectLst/>
                        <a:latin typeface="Arial"/>
                        <a:ea typeface="SimSun"/>
                        <a:cs typeface="Times New Roman"/>
                      </a:endParaRPr>
                    </a:p>
                    <a:p>
                      <a:pPr marL="0" marR="0">
                        <a:spcBef>
                          <a:spcPts val="0"/>
                        </a:spcBef>
                        <a:spcAft>
                          <a:spcPts val="0"/>
                        </a:spcAft>
                      </a:pPr>
                      <a:r>
                        <a:rPr lang="en-US" sz="1400" dirty="0" smtClean="0">
                          <a:effectLst/>
                          <a:latin typeface="SymantecSans"/>
                          <a:ea typeface="SimSun"/>
                          <a:cs typeface="Times New Roman"/>
                        </a:rPr>
                        <a:t>Experiences</a:t>
                      </a:r>
                      <a:endParaRPr lang="en-US" sz="1400" dirty="0">
                        <a:effectLst/>
                        <a:latin typeface="Arial"/>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Practice somewhere safe. With family, with friends, home life.</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 Practice at work in low/medium risk environment, like a team meeting, Toastmasters</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3. Ask my manager and peers for suggestions on where else to practice</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4. Ask to represent the team on higher profile assignments</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a:t>
                      </a:r>
                      <a:r>
                        <a:rPr lang="en-US" sz="1400" kern="1200" baseline="0" dirty="0" smtClean="0">
                          <a:solidFill>
                            <a:srgbClr val="1F497D"/>
                          </a:solidFill>
                          <a:effectLst/>
                          <a:latin typeface="Tempus Sans ITC"/>
                          <a:ea typeface="SimSun"/>
                          <a:cs typeface="Times New Roman"/>
                        </a:rPr>
                        <a:t> </a:t>
                      </a:r>
                      <a:r>
                        <a:rPr lang="en-US" sz="1400" kern="1200" dirty="0" smtClean="0">
                          <a:solidFill>
                            <a:srgbClr val="1F497D"/>
                          </a:solidFill>
                          <a:effectLst/>
                          <a:latin typeface="Tempus Sans ITC"/>
                          <a:ea typeface="SimSun"/>
                          <a:cs typeface="Times New Roman"/>
                        </a:rPr>
                        <a:t>By end of month</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a:t>
                      </a:r>
                      <a:r>
                        <a:rPr lang="en-US" sz="1400" kern="1200" baseline="0" dirty="0" smtClean="0">
                          <a:solidFill>
                            <a:srgbClr val="1F497D"/>
                          </a:solidFill>
                          <a:effectLst/>
                          <a:latin typeface="Tempus Sans ITC"/>
                          <a:ea typeface="SimSun"/>
                          <a:cs typeface="Times New Roman"/>
                        </a:rPr>
                        <a:t> </a:t>
                      </a:r>
                      <a:r>
                        <a:rPr lang="en-US" sz="1400" kern="1200" dirty="0" smtClean="0">
                          <a:solidFill>
                            <a:srgbClr val="1F497D"/>
                          </a:solidFill>
                          <a:effectLst/>
                          <a:latin typeface="Tempus Sans ITC"/>
                          <a:ea typeface="SimSun"/>
                          <a:cs typeface="Times New Roman"/>
                        </a:rPr>
                        <a:t>By end of quarter</a:t>
                      </a: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3. By end of next quarter</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4.</a:t>
                      </a:r>
                      <a:r>
                        <a:rPr lang="en-US" sz="1400" kern="1200" baseline="0" dirty="0" smtClean="0">
                          <a:solidFill>
                            <a:srgbClr val="1F497D"/>
                          </a:solidFill>
                          <a:effectLst/>
                          <a:latin typeface="Tempus Sans ITC"/>
                          <a:ea typeface="SimSun"/>
                          <a:cs typeface="Times New Roman"/>
                        </a:rPr>
                        <a:t> By year end</a:t>
                      </a:r>
                      <a:endParaRPr lang="en-US" sz="1400" kern="1200" dirty="0" smtClean="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  </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  </a:t>
                      </a: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  </a:t>
                      </a: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 </a:t>
                      </a:r>
                      <a:endParaRPr lang="en-US" sz="1400" kern="1200" dirty="0">
                        <a:solidFill>
                          <a:srgbClr val="1F497D"/>
                        </a:solidFill>
                        <a:effectLst/>
                        <a:latin typeface="Tempus Sans ITC"/>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5298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 With Your Manager</a:t>
            </a:r>
            <a:endParaRPr lang="en-US" dirty="0"/>
          </a:p>
        </p:txBody>
      </p:sp>
      <p:sp>
        <p:nvSpPr>
          <p:cNvPr id="4" name="Footer Placeholder 3"/>
          <p:cNvSpPr>
            <a:spLocks noGrp="1"/>
          </p:cNvSpPr>
          <p:nvPr>
            <p:ph type="ftr" sz="quarter" idx="11"/>
          </p:nvPr>
        </p:nvSpPr>
        <p:spPr/>
        <p:txBody>
          <a:bodyPr/>
          <a:lstStyle/>
          <a:p>
            <a:pPr>
              <a:defRPr/>
            </a:pPr>
            <a:r>
              <a:rPr lang="en-US" dirty="0" smtClean="0"/>
              <a:t>Taking Charge of Your Career</a:t>
            </a:r>
            <a:endParaRPr lang="en-US" dirty="0"/>
          </a:p>
        </p:txBody>
      </p:sp>
      <p:sp>
        <p:nvSpPr>
          <p:cNvPr id="5" name="Slide Number Placeholder 4"/>
          <p:cNvSpPr>
            <a:spLocks noGrp="1"/>
          </p:cNvSpPr>
          <p:nvPr>
            <p:ph type="sldNum" sz="quarter" idx="12"/>
          </p:nvPr>
        </p:nvSpPr>
        <p:spPr/>
        <p:txBody>
          <a:bodyPr/>
          <a:lstStyle/>
          <a:p>
            <a:pPr>
              <a:defRPr/>
            </a:pPr>
            <a:fld id="{446C9BED-6FD4-4BA4-B6B0-4A26058AC9EF}" type="slidenum">
              <a:rPr lang="en-US" smtClean="0"/>
              <a:pPr>
                <a:defRPr/>
              </a:pPr>
              <a:t>44</a:t>
            </a:fld>
            <a:endParaRPr lang="en-US" dirty="0"/>
          </a:p>
        </p:txBody>
      </p:sp>
      <p:pic>
        <p:nvPicPr>
          <p:cNvPr id="7" name="Picture 2" descr="http://www.thepresentationclinic.co.za/img/presentation%20serv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057898"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4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Debriefing Your Development Plan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86403736"/>
              </p:ext>
            </p:extLst>
          </p:nvPr>
        </p:nvGraphicFramePr>
        <p:xfrm>
          <a:off x="457200" y="1295400"/>
          <a:ext cx="7924800" cy="5236015"/>
        </p:xfrm>
        <a:graphic>
          <a:graphicData uri="http://schemas.openxmlformats.org/drawingml/2006/table">
            <a:tbl>
              <a:tblPr firstRow="1" firstCol="1" bandRow="1"/>
              <a:tblGrid>
                <a:gridCol w="1331343"/>
                <a:gridCol w="2250057"/>
                <a:gridCol w="1066800"/>
                <a:gridCol w="3276600"/>
              </a:tblGrid>
              <a:tr h="542095">
                <a:tc>
                  <a:txBody>
                    <a:bodyPr/>
                    <a:lstStyle/>
                    <a:p>
                      <a:pPr marL="0" marR="0">
                        <a:spcBef>
                          <a:spcPts val="0"/>
                        </a:spcBef>
                        <a:spcAft>
                          <a:spcPts val="0"/>
                        </a:spcAft>
                      </a:pPr>
                      <a:r>
                        <a:rPr lang="en-US" sz="1400" b="1" dirty="0">
                          <a:effectLst/>
                          <a:latin typeface="SymantecSans"/>
                        </a:rPr>
                        <a:t>Action Type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400" b="1" dirty="0">
                          <a:effectLst/>
                          <a:latin typeface="SymantecSans"/>
                        </a:rPr>
                        <a:t>Actions/opportunities to pursue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400" b="1" dirty="0">
                          <a:effectLst/>
                          <a:latin typeface="SymantecSans"/>
                        </a:rPr>
                        <a:t>Due date</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400" b="1" dirty="0" smtClean="0">
                          <a:effectLst/>
                          <a:latin typeface="SymantecSans"/>
                        </a:rPr>
                        <a:t>Debrief </a:t>
                      </a:r>
                      <a:r>
                        <a:rPr lang="en-US" sz="1400" b="1" i="1" dirty="0" smtClean="0">
                          <a:solidFill>
                            <a:srgbClr val="FF0000"/>
                          </a:solidFill>
                          <a:effectLst/>
                          <a:latin typeface="SymantecSans"/>
                        </a:rPr>
                        <a:t>(this section completed later)</a:t>
                      </a:r>
                      <a:endParaRPr lang="en-US" sz="1400" b="1" i="1" dirty="0">
                        <a:solidFill>
                          <a:srgbClr val="FF0000"/>
                        </a:solidFill>
                        <a:effectLst/>
                        <a:latin typeface="SymantecSans"/>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029905">
                <a:tc>
                  <a:txBody>
                    <a:bodyPr/>
                    <a:lstStyle/>
                    <a:p>
                      <a:pPr marL="0" marR="0">
                        <a:spcBef>
                          <a:spcPts val="0"/>
                        </a:spcBef>
                        <a:spcAft>
                          <a:spcPts val="0"/>
                        </a:spcAft>
                      </a:pPr>
                      <a:r>
                        <a:rPr lang="en-US" sz="1400" dirty="0">
                          <a:effectLst/>
                          <a:latin typeface="SymantecSans"/>
                          <a:ea typeface="SimSun"/>
                          <a:cs typeface="Times New Roman"/>
                        </a:rPr>
                        <a:t>20%</a:t>
                      </a:r>
                      <a:endParaRPr lang="en-US" sz="1400" dirty="0">
                        <a:effectLst/>
                        <a:latin typeface="Arial"/>
                        <a:ea typeface="SimSun"/>
                        <a:cs typeface="Times New Roman"/>
                      </a:endParaRPr>
                    </a:p>
                    <a:p>
                      <a:pPr marL="0" marR="0">
                        <a:spcBef>
                          <a:spcPts val="0"/>
                        </a:spcBef>
                        <a:spcAft>
                          <a:spcPts val="0"/>
                        </a:spcAft>
                      </a:pPr>
                      <a:r>
                        <a:rPr lang="en-US" sz="1400" dirty="0" smtClean="0">
                          <a:effectLst/>
                          <a:latin typeface="SymantecSans"/>
                          <a:ea typeface="SimSun"/>
                          <a:cs typeface="Times New Roman"/>
                        </a:rPr>
                        <a:t>Experts</a:t>
                      </a:r>
                      <a:endParaRPr lang="en-US" sz="1400" dirty="0">
                        <a:effectLst/>
                        <a:latin typeface="Arial"/>
                        <a:ea typeface="SimSun"/>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When attending meetings take notes on those I consider strategic thinkers, what are they saying?</a:t>
                      </a: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 Ask for feedback from my peers on when they see me thinking strategically and when they see opportunities for me to do better.</a:t>
                      </a:r>
                      <a:endParaRPr lang="en-US" sz="1400" kern="1200" dirty="0">
                        <a:solidFill>
                          <a:srgbClr val="1F497D"/>
                        </a:solidFill>
                        <a:effectLst/>
                        <a:latin typeface="Tempus Sans ITC"/>
                        <a:ea typeface="SimSun"/>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Weekly team meetings</a:t>
                      </a:r>
                      <a:r>
                        <a:rPr lang="en-US" sz="1400" kern="1200" baseline="0" dirty="0" smtClean="0">
                          <a:solidFill>
                            <a:srgbClr val="1F497D"/>
                          </a:solidFill>
                          <a:effectLst/>
                          <a:latin typeface="Tempus Sans ITC"/>
                          <a:ea typeface="SimSun"/>
                          <a:cs typeface="Times New Roman"/>
                        </a:rPr>
                        <a:t> and </a:t>
                      </a:r>
                      <a:r>
                        <a:rPr lang="en-US" sz="1400" kern="1200" dirty="0" smtClean="0">
                          <a:solidFill>
                            <a:srgbClr val="1F497D"/>
                          </a:solidFill>
                          <a:effectLst/>
                          <a:latin typeface="Tempus Sans ITC"/>
                          <a:ea typeface="SimSun"/>
                          <a:cs typeface="Times New Roman"/>
                        </a:rPr>
                        <a:t>all-hands for two quarter</a:t>
                      </a:r>
                    </a:p>
                    <a:p>
                      <a:pPr marL="0" marR="0" algn="l" defTabSz="914400" rtl="0" eaLnBrk="1" latinLnBrk="0" hangingPunct="1">
                        <a:spcBef>
                          <a:spcPts val="0"/>
                        </a:spcBef>
                        <a:spcAft>
                          <a:spcPts val="0"/>
                        </a:spcAft>
                      </a:pPr>
                      <a:endParaRPr lang="en-US" sz="1400" kern="120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a:t>
                      </a:r>
                      <a:r>
                        <a:rPr lang="en-US" sz="1400" kern="1200" baseline="0" dirty="0" smtClean="0">
                          <a:solidFill>
                            <a:srgbClr val="1F497D"/>
                          </a:solidFill>
                          <a:effectLst/>
                          <a:latin typeface="Tempus Sans ITC"/>
                          <a:ea typeface="SimSun"/>
                          <a:cs typeface="Times New Roman"/>
                        </a:rPr>
                        <a:t> </a:t>
                      </a:r>
                      <a:r>
                        <a:rPr lang="en-US" sz="1400" kern="1200" dirty="0" smtClean="0">
                          <a:solidFill>
                            <a:srgbClr val="1F497D"/>
                          </a:solidFill>
                          <a:effectLst/>
                          <a:latin typeface="Tempus Sans ITC"/>
                          <a:ea typeface="SimSun"/>
                          <a:cs typeface="Times New Roman"/>
                        </a:rPr>
                        <a:t>By</a:t>
                      </a:r>
                      <a:r>
                        <a:rPr lang="en-US" sz="1400" kern="1200" baseline="0" dirty="0" smtClean="0">
                          <a:solidFill>
                            <a:srgbClr val="1F497D"/>
                          </a:solidFill>
                          <a:effectLst/>
                          <a:latin typeface="Tempus Sans ITC"/>
                          <a:ea typeface="SimSun"/>
                          <a:cs typeface="Times New Roman"/>
                        </a:rPr>
                        <a:t> end of quarter</a:t>
                      </a:r>
                    </a:p>
                    <a:p>
                      <a:pPr marL="0" marR="0" algn="l" defTabSz="914400" rtl="0" eaLnBrk="1" latinLnBrk="0" hangingPunct="1">
                        <a:spcBef>
                          <a:spcPts val="0"/>
                        </a:spcBef>
                        <a:spcAft>
                          <a:spcPts val="0"/>
                        </a:spcAft>
                      </a:pPr>
                      <a:endParaRPr lang="en-US" sz="1400" kern="1200" baseline="0" dirty="0" smtClean="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endParaRPr lang="en-US" sz="1400" kern="1200" dirty="0">
                        <a:solidFill>
                          <a:srgbClr val="1F497D"/>
                        </a:solidFill>
                        <a:effectLst/>
                        <a:latin typeface="Tempus Sans ITC"/>
                        <a:ea typeface="SimSun"/>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1. </a:t>
                      </a:r>
                      <a:r>
                        <a:rPr lang="en-US" sz="1400" i="1" kern="1200" dirty="0" smtClean="0">
                          <a:solidFill>
                            <a:srgbClr val="1F497D"/>
                          </a:solidFill>
                          <a:effectLst/>
                          <a:latin typeface="Tempus Sans ITC"/>
                          <a:ea typeface="SimSun"/>
                          <a:cs typeface="Times New Roman"/>
                        </a:rPr>
                        <a:t>My notes: </a:t>
                      </a:r>
                      <a:r>
                        <a:rPr lang="en-US" sz="1400" kern="1200" dirty="0" smtClean="0">
                          <a:solidFill>
                            <a:srgbClr val="1F497D"/>
                          </a:solidFill>
                          <a:effectLst/>
                          <a:latin typeface="Tempus Sans ITC"/>
                          <a:ea typeface="SimSun"/>
                          <a:cs typeface="Times New Roman"/>
                        </a:rPr>
                        <a:t>In just one month </a:t>
                      </a:r>
                      <a:r>
                        <a:rPr lang="en-US" sz="1400" kern="1200" baseline="0" dirty="0" smtClean="0">
                          <a:solidFill>
                            <a:srgbClr val="1F497D"/>
                          </a:solidFill>
                          <a:effectLst/>
                          <a:latin typeface="Tempus Sans ITC"/>
                          <a:ea typeface="SimSun"/>
                          <a:cs typeface="Times New Roman"/>
                        </a:rPr>
                        <a:t>I can already see </a:t>
                      </a:r>
                      <a:r>
                        <a:rPr lang="en-US" sz="1400" kern="1200" dirty="0" smtClean="0">
                          <a:solidFill>
                            <a:srgbClr val="1F497D"/>
                          </a:solidFill>
                          <a:effectLst/>
                          <a:latin typeface="Tempus Sans ITC"/>
                          <a:ea typeface="SimSun"/>
                          <a:cs typeface="Times New Roman"/>
                        </a:rPr>
                        <a:t>many behaviors </a:t>
                      </a:r>
                      <a:r>
                        <a:rPr lang="en-US" sz="1400" kern="1200" dirty="0">
                          <a:solidFill>
                            <a:srgbClr val="1F497D"/>
                          </a:solidFill>
                          <a:effectLst/>
                          <a:latin typeface="Tempus Sans ITC"/>
                          <a:ea typeface="SimSun"/>
                          <a:cs typeface="Times New Roman"/>
                        </a:rPr>
                        <a:t>that map </a:t>
                      </a:r>
                      <a:r>
                        <a:rPr lang="en-US" sz="1400" kern="1200" dirty="0" smtClean="0">
                          <a:solidFill>
                            <a:srgbClr val="1F497D"/>
                          </a:solidFill>
                          <a:effectLst/>
                          <a:latin typeface="Tempus Sans ITC"/>
                          <a:ea typeface="SimSun"/>
                          <a:cs typeface="Times New Roman"/>
                        </a:rPr>
                        <a:t>back to the eLearning.</a:t>
                      </a:r>
                      <a:r>
                        <a:rPr lang="en-US" sz="1400" kern="1200" baseline="0" dirty="0" smtClean="0">
                          <a:solidFill>
                            <a:srgbClr val="1F497D"/>
                          </a:solidFill>
                          <a:effectLst/>
                          <a:latin typeface="Tempus Sans ITC"/>
                          <a:ea typeface="SimSun"/>
                          <a:cs typeface="Times New Roman"/>
                        </a:rPr>
                        <a:t> It’s intimidating that others can </a:t>
                      </a:r>
                      <a:r>
                        <a:rPr lang="en-US" sz="1400" kern="1200" dirty="0" smtClean="0">
                          <a:solidFill>
                            <a:srgbClr val="1F497D"/>
                          </a:solidFill>
                          <a:effectLst/>
                          <a:latin typeface="Tempus Sans ITC"/>
                          <a:ea typeface="SimSun"/>
                          <a:cs typeface="Times New Roman"/>
                        </a:rPr>
                        <a:t>think this way so quickly. Next month I will ask some of them if that Is innate </a:t>
                      </a:r>
                      <a:r>
                        <a:rPr lang="en-US" sz="1400" kern="1200" dirty="0">
                          <a:solidFill>
                            <a:srgbClr val="1F497D"/>
                          </a:solidFill>
                          <a:effectLst/>
                          <a:latin typeface="Tempus Sans ITC"/>
                          <a:ea typeface="SimSun"/>
                          <a:cs typeface="Times New Roman"/>
                        </a:rPr>
                        <a:t>or </a:t>
                      </a:r>
                      <a:r>
                        <a:rPr lang="en-US" sz="1400" kern="1200" dirty="0" smtClean="0">
                          <a:solidFill>
                            <a:srgbClr val="1F497D"/>
                          </a:solidFill>
                          <a:effectLst/>
                          <a:latin typeface="Tempus Sans ITC"/>
                          <a:ea typeface="SimSun"/>
                          <a:cs typeface="Times New Roman"/>
                        </a:rPr>
                        <a:t>practiced,</a:t>
                      </a:r>
                      <a:r>
                        <a:rPr lang="en-US" sz="1400" kern="1200" baseline="0" dirty="0" smtClean="0">
                          <a:solidFill>
                            <a:srgbClr val="1F497D"/>
                          </a:solidFill>
                          <a:effectLst/>
                          <a:latin typeface="Tempus Sans ITC"/>
                          <a:ea typeface="SimSun"/>
                          <a:cs typeface="Times New Roman"/>
                        </a:rPr>
                        <a:t> and how they practiced.</a:t>
                      </a:r>
                    </a:p>
                    <a:p>
                      <a:pPr marL="0" marR="0" algn="l" defTabSz="914400" rtl="0" eaLnBrk="1" latinLnBrk="0" hangingPunct="1">
                        <a:spcBef>
                          <a:spcPts val="0"/>
                        </a:spcBef>
                        <a:spcAft>
                          <a:spcPts val="0"/>
                        </a:spcAft>
                      </a:pPr>
                      <a:r>
                        <a:rPr lang="en-US" sz="1400" i="1" kern="1200" dirty="0" smtClean="0">
                          <a:solidFill>
                            <a:srgbClr val="1F497D"/>
                          </a:solidFill>
                          <a:effectLst/>
                          <a:latin typeface="Tempus Sans ITC"/>
                          <a:ea typeface="SimSun"/>
                          <a:cs typeface="Times New Roman"/>
                        </a:rPr>
                        <a:t>Manager notes: </a:t>
                      </a:r>
                      <a:r>
                        <a:rPr lang="en-US" sz="1400" kern="1200" dirty="0" smtClean="0">
                          <a:solidFill>
                            <a:srgbClr val="1F497D"/>
                          </a:solidFill>
                          <a:effectLst/>
                          <a:latin typeface="Tempus Sans ITC"/>
                          <a:ea typeface="SimSun"/>
                          <a:cs typeface="Times New Roman"/>
                        </a:rPr>
                        <a:t>You’re developing a good eye for the behavior. I</a:t>
                      </a:r>
                      <a:r>
                        <a:rPr lang="en-US" sz="1400" kern="1200" baseline="0" dirty="0" smtClean="0">
                          <a:solidFill>
                            <a:srgbClr val="1F497D"/>
                          </a:solidFill>
                          <a:effectLst/>
                          <a:latin typeface="Tempus Sans ITC"/>
                          <a:ea typeface="SimSun"/>
                          <a:cs typeface="Times New Roman"/>
                        </a:rPr>
                        <a:t> applaud your goal to ask your peers for more insight and look forward to hearing back what you learned. I also recommend that you speak up and take some risks yourself during team meetings</a:t>
                      </a:r>
                    </a:p>
                    <a:p>
                      <a:pPr marL="0" marR="0" algn="l" defTabSz="914400" rtl="0" eaLnBrk="1" latinLnBrk="0" hangingPunct="1">
                        <a:spcBef>
                          <a:spcPts val="0"/>
                        </a:spcBef>
                        <a:spcAft>
                          <a:spcPts val="0"/>
                        </a:spcAft>
                      </a:pPr>
                      <a:endParaRPr lang="en-US" sz="1400" kern="1200" dirty="0">
                        <a:solidFill>
                          <a:srgbClr val="1F497D"/>
                        </a:solidFill>
                        <a:effectLst/>
                        <a:latin typeface="Tempus Sans ITC"/>
                        <a:ea typeface="SimSun"/>
                        <a:cs typeface="Times New Roman"/>
                      </a:endParaRPr>
                    </a:p>
                    <a:p>
                      <a:pPr marL="0" marR="0" algn="l" defTabSz="914400" rtl="0" eaLnBrk="1" latinLnBrk="0" hangingPunct="1">
                        <a:spcBef>
                          <a:spcPts val="0"/>
                        </a:spcBef>
                        <a:spcAft>
                          <a:spcPts val="0"/>
                        </a:spcAft>
                      </a:pPr>
                      <a:r>
                        <a:rPr lang="en-US" sz="1400" kern="1200" dirty="0" smtClean="0">
                          <a:solidFill>
                            <a:srgbClr val="1F497D"/>
                          </a:solidFill>
                          <a:effectLst/>
                          <a:latin typeface="Tempus Sans ITC"/>
                          <a:ea typeface="SimSun"/>
                          <a:cs typeface="Times New Roman"/>
                        </a:rPr>
                        <a:t>2. </a:t>
                      </a:r>
                      <a:r>
                        <a:rPr lang="en-US" sz="1400" i="1" kern="1200" dirty="0" smtClean="0">
                          <a:solidFill>
                            <a:srgbClr val="1F497D"/>
                          </a:solidFill>
                          <a:effectLst/>
                          <a:latin typeface="Tempus Sans ITC"/>
                          <a:ea typeface="SimSun"/>
                          <a:cs typeface="Times New Roman"/>
                        </a:rPr>
                        <a:t>My notes: </a:t>
                      </a:r>
                      <a:r>
                        <a:rPr lang="en-US" sz="1400" kern="1200" dirty="0" smtClean="0">
                          <a:solidFill>
                            <a:srgbClr val="1F497D"/>
                          </a:solidFill>
                          <a:effectLst/>
                          <a:latin typeface="Tempus Sans ITC"/>
                          <a:ea typeface="SimSun"/>
                          <a:cs typeface="Times New Roman"/>
                        </a:rPr>
                        <a:t>Scheduled meetings this month to request feedback. </a:t>
                      </a:r>
                      <a:br>
                        <a:rPr lang="en-US" sz="1400" kern="1200" dirty="0" smtClean="0">
                          <a:solidFill>
                            <a:srgbClr val="1F497D"/>
                          </a:solidFill>
                          <a:effectLst/>
                          <a:latin typeface="Tempus Sans ITC"/>
                          <a:ea typeface="SimSun"/>
                          <a:cs typeface="Times New Roman"/>
                        </a:rPr>
                      </a:br>
                      <a:r>
                        <a:rPr lang="en-US" sz="1400" i="1" kern="1200" dirty="0" smtClean="0">
                          <a:solidFill>
                            <a:srgbClr val="1F497D"/>
                          </a:solidFill>
                          <a:effectLst/>
                          <a:latin typeface="Tempus Sans ITC"/>
                          <a:ea typeface="SimSun"/>
                          <a:cs typeface="Times New Roman"/>
                        </a:rPr>
                        <a:t>Manager notes: </a:t>
                      </a:r>
                      <a:r>
                        <a:rPr lang="en-US" sz="1400" i="0" kern="1200" dirty="0" smtClean="0">
                          <a:solidFill>
                            <a:srgbClr val="1F497D"/>
                          </a:solidFill>
                          <a:effectLst/>
                          <a:latin typeface="Tempus Sans ITC"/>
                          <a:ea typeface="SimSun"/>
                          <a:cs typeface="Times New Roman"/>
                        </a:rPr>
                        <a:t>Let’s discuss what you learn at your meetings soon. If you’re concerned your feedback isn’t specific enough, we can discuss alternative</a:t>
                      </a:r>
                      <a:r>
                        <a:rPr lang="en-US" sz="1400" i="0" kern="1200" baseline="0" dirty="0" smtClean="0">
                          <a:solidFill>
                            <a:srgbClr val="1F497D"/>
                          </a:solidFill>
                          <a:effectLst/>
                          <a:latin typeface="Tempus Sans ITC"/>
                          <a:ea typeface="SimSun"/>
                          <a:cs typeface="Times New Roman"/>
                        </a:rPr>
                        <a:t> approaches before quarter end.</a:t>
                      </a:r>
                      <a:endParaRPr lang="en-US" sz="1400" kern="1200" dirty="0">
                        <a:solidFill>
                          <a:srgbClr val="1F497D"/>
                        </a:solidFill>
                        <a:effectLst/>
                        <a:latin typeface="Tempus Sans ITC"/>
                        <a:ea typeface="SimSun"/>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4582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Skills vs. </a:t>
            </a:r>
            <a:r>
              <a:rPr lang="en-US" dirty="0"/>
              <a:t>Functional</a:t>
            </a:r>
            <a:r>
              <a:rPr lang="en-US" dirty="0" smtClean="0">
                <a:solidFill>
                  <a:srgbClr val="FF0000"/>
                </a:solidFill>
              </a:rPr>
              <a:t> </a:t>
            </a:r>
            <a:r>
              <a:rPr lang="en-US" dirty="0" smtClean="0"/>
              <a:t>Skills</a:t>
            </a:r>
            <a:endParaRPr lang="en-US" dirty="0"/>
          </a:p>
        </p:txBody>
      </p:sp>
      <p:pic>
        <p:nvPicPr>
          <p:cNvPr id="9" name="Picture 2" descr="https://slp.somerset.gov.uk/SLC/Site%20Images/Performance%20Re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412453"/>
            <a:ext cx="3962400" cy="2637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9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 to Your Development Plan</a:t>
            </a:r>
            <a:endParaRPr lang="en-US" dirty="0"/>
          </a:p>
        </p:txBody>
      </p:sp>
      <p:pic>
        <p:nvPicPr>
          <p:cNvPr id="19461" name="Picture 5" descr="C:\Users\lois_kent\AppData\Local\Microsoft\Windows\Temporary Internet Files\Content.IE5\S3XVGCOH\MP9004003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447800"/>
            <a:ext cx="3901440" cy="2599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9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4" name="Slide Number Placeholder 3"/>
          <p:cNvSpPr>
            <a:spLocks noGrp="1"/>
          </p:cNvSpPr>
          <p:nvPr>
            <p:ph type="sldNum" sz="quarter" idx="12"/>
          </p:nvPr>
        </p:nvSpPr>
        <p:spPr/>
        <p:txBody>
          <a:bodyPr/>
          <a:lstStyle/>
          <a:p>
            <a:fld id="{2D88F0F9-74A8-45E4-B405-052EDB68E8BD}" type="slidenum">
              <a:rPr lang="en-US" smtClean="0"/>
              <a:t>48</a:t>
            </a:fld>
            <a:endParaRPr lang="en-US"/>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1016626682"/>
              </p:ext>
            </p:extLst>
          </p:nvPr>
        </p:nvGraphicFramePr>
        <p:xfrm>
          <a:off x="533400" y="533400"/>
          <a:ext cx="794319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9"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49530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38862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descr="C:\Users\lois_kent\AppData\Local\Microsoft\Windows\Temporary Internet Files\Content.IE5\ZZXH0QIF\MC900434713[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4138" y="2209800"/>
            <a:ext cx="922338" cy="966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4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49</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662079638"/>
              </p:ext>
            </p:extLst>
          </p:nvPr>
        </p:nvGraphicFramePr>
        <p:xfrm>
          <a:off x="457200" y="1219200"/>
          <a:ext cx="8077200" cy="4724400"/>
        </p:xfrm>
        <a:graphic>
          <a:graphicData uri="http://schemas.openxmlformats.org/drawingml/2006/table">
            <a:tbl>
              <a:tblPr firstRow="1" bandRow="1">
                <a:tableStyleId>{FABFCF23-3B69-468F-B69F-88F6DE6A72F2}</a:tableStyleId>
              </a:tblPr>
              <a:tblGrid>
                <a:gridCol w="8077200"/>
              </a:tblGrid>
              <a:tr h="1336268">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aseline="0" dirty="0" smtClean="0"/>
                        <a:t>What Do You Want to Learn Today?</a:t>
                      </a:r>
                      <a:endParaRPr lang="en-US" sz="2800" b="0" baseline="0" dirty="0" smtClean="0">
                        <a:solidFill>
                          <a:schemeClr val="tx2"/>
                        </a:solidFill>
                      </a:endParaRPr>
                    </a:p>
                  </a:txBody>
                  <a:tcPr anchor="ctr">
                    <a:cell3D prstMaterial="dkEdge">
                      <a:bevel/>
                      <a:lightRig rig="flood" dir="t"/>
                    </a:cell3D>
                  </a:tcPr>
                </a:tc>
              </a:tr>
              <a:tr h="33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&lt; chat box &gt;</a:t>
                      </a:r>
                    </a:p>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endParaRPr lang="en-US" sz="2000" b="1" baseline="0" dirty="0" smtClean="0">
                        <a:solidFill>
                          <a:schemeClr val="tx2"/>
                        </a:solidFill>
                      </a:endParaRPr>
                    </a:p>
                  </a:txBody>
                  <a:tcPr>
                    <a:cell3D prstMaterial="dkEdge">
                      <a:bevel/>
                      <a:lightRig rig="flood" dir="t"/>
                    </a:cell3D>
                  </a:tcPr>
                </a:tc>
              </a:tr>
            </a:tbl>
          </a:graphicData>
        </a:graphic>
      </p:graphicFrame>
      <p:sp>
        <p:nvSpPr>
          <p:cNvPr id="7" name="Rectangle 6"/>
          <p:cNvSpPr/>
          <p:nvPr/>
        </p:nvSpPr>
        <p:spPr>
          <a:xfrm>
            <a:off x="304799" y="573310"/>
            <a:ext cx="8382001" cy="523220"/>
          </a:xfrm>
          <a:prstGeom prst="rect">
            <a:avLst/>
          </a:prstGeom>
        </p:spPr>
        <p:txBody>
          <a:bodyPr wrap="square">
            <a:spAutoFit/>
          </a:bodyPr>
          <a:lstStyle/>
          <a:p>
            <a:r>
              <a:rPr lang="en-US" altLang="en-US" sz="2800" b="1" dirty="0">
                <a:solidFill>
                  <a:srgbClr val="FF0000"/>
                </a:solidFill>
              </a:rPr>
              <a:t>Facilitator: </a:t>
            </a:r>
            <a:r>
              <a:rPr lang="en-US" altLang="en-US" sz="2800" b="1" dirty="0" smtClean="0">
                <a:solidFill>
                  <a:srgbClr val="FF0000"/>
                </a:solidFill>
                <a:latin typeface="+mj-lt"/>
              </a:rPr>
              <a:t>Switch </a:t>
            </a:r>
            <a:r>
              <a:rPr lang="en-US" altLang="en-US" sz="2800" b="1" dirty="0">
                <a:solidFill>
                  <a:srgbClr val="FF0000"/>
                </a:solidFill>
                <a:latin typeface="+mj-lt"/>
              </a:rPr>
              <a:t>to </a:t>
            </a:r>
            <a:r>
              <a:rPr lang="en-US" altLang="en-US" sz="2800" b="1" dirty="0" smtClean="0">
                <a:solidFill>
                  <a:srgbClr val="FF0000"/>
                </a:solidFill>
                <a:latin typeface="+mj-lt"/>
              </a:rPr>
              <a:t>‘Learn’ Layout </a:t>
            </a:r>
            <a:r>
              <a:rPr lang="en-US" altLang="en-US" sz="2800" b="1" dirty="0">
                <a:solidFill>
                  <a:srgbClr val="FF0000"/>
                </a:solidFill>
                <a:latin typeface="+mj-lt"/>
              </a:rPr>
              <a:t>in Adobe</a:t>
            </a:r>
            <a:endParaRPr lang="en-US" sz="2800" b="1" dirty="0">
              <a:latin typeface="+mj-lt"/>
            </a:endParaRPr>
          </a:p>
        </p:txBody>
      </p:sp>
    </p:spTree>
    <p:extLst>
      <p:ext uri="{BB962C8B-B14F-4D97-AF65-F5344CB8AC3E}">
        <p14:creationId xmlns:p14="http://schemas.microsoft.com/office/powerpoint/2010/main" val="259042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Would You Like to Be?</a:t>
            </a:r>
            <a:endParaRPr lang="en-US" dirty="0"/>
          </a:p>
        </p:txBody>
      </p:sp>
      <p:sp>
        <p:nvSpPr>
          <p:cNvPr id="3" name="Footer Placeholder 2"/>
          <p:cNvSpPr>
            <a:spLocks noGrp="1"/>
          </p:cNvSpPr>
          <p:nvPr>
            <p:ph type="ftr" sz="quarter" idx="11"/>
          </p:nvPr>
        </p:nvSpPr>
        <p:spPr/>
        <p:txBody>
          <a:bodyPr/>
          <a:lstStyle/>
          <a:p>
            <a:pPr>
              <a:defRPr/>
            </a:pPr>
            <a:r>
              <a:rPr lang="en-US" dirty="0" smtClean="0"/>
              <a:t>Taking Charge of Your Career</a:t>
            </a:r>
            <a:endParaRPr lang="en-US" dirty="0"/>
          </a:p>
        </p:txBody>
      </p:sp>
      <p:sp>
        <p:nvSpPr>
          <p:cNvPr id="4" name="Slide Number Placeholder 3"/>
          <p:cNvSpPr>
            <a:spLocks noGrp="1"/>
          </p:cNvSpPr>
          <p:nvPr>
            <p:ph type="sldNum" sz="quarter" idx="12"/>
          </p:nvPr>
        </p:nvSpPr>
        <p:spPr/>
        <p:txBody>
          <a:bodyPr/>
          <a:lstStyle/>
          <a:p>
            <a:pPr>
              <a:defRPr/>
            </a:pPr>
            <a:fld id="{446C9BED-6FD4-4BA4-B6B0-4A26058AC9EF}" type="slidenum">
              <a:rPr lang="en-US" smtClean="0"/>
              <a:pPr>
                <a:defRPr/>
              </a:pPr>
              <a:t>5</a:t>
            </a:fld>
            <a:endParaRPr lang="en-US" dirty="0"/>
          </a:p>
        </p:txBody>
      </p:sp>
      <p:pic>
        <p:nvPicPr>
          <p:cNvPr id="3080" name="Picture 8" descr="C:\Users\lois_kent\AppData\Local\Microsoft\Windows\Temporary Internet Files\Content.IE5\S3XVGCOH\MP90042767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911"/>
          <a:stretch/>
        </p:blipFill>
        <p:spPr bwMode="auto">
          <a:xfrm>
            <a:off x="305200" y="1265158"/>
            <a:ext cx="3388316"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static.guim.co.uk/sys-images/Books/Pix/pictures/2009/1/27/1233063035236/Reading-on-the-sofa-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24710" r="6961"/>
          <a:stretch/>
        </p:blipFill>
        <p:spPr bwMode="auto">
          <a:xfrm>
            <a:off x="272890" y="4044434"/>
            <a:ext cx="2915716"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ers\lois_kent\AppData\Local\Microsoft\Windows\Temporary Internet Files\Content.IE5\7NU2UKT5\MP900442439[1].jpg"/>
          <p:cNvPicPr>
            <a:picLocks noChangeAspect="1" noChangeArrowheads="1"/>
          </p:cNvPicPr>
          <p:nvPr/>
        </p:nvPicPr>
        <p:blipFill rotWithShape="1">
          <a:blip r:embed="rId5">
            <a:extLst>
              <a:ext uri="{28A0092B-C50C-407E-A947-70E740481C1C}">
                <a14:useLocalDpi xmlns:a14="http://schemas.microsoft.com/office/drawing/2010/main" val="0"/>
              </a:ext>
            </a:extLst>
          </a:blip>
          <a:srcRect l="9451" r="7528"/>
          <a:stretch/>
        </p:blipFill>
        <p:spPr bwMode="auto">
          <a:xfrm>
            <a:off x="5703209" y="1265158"/>
            <a:ext cx="3188376"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C:\Users\lois_kent\AppData\Local\Microsoft\Windows\Temporary Internet Files\Content.IE5\S3XVGCOH\MP900448762[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782" r="-1"/>
          <a:stretch/>
        </p:blipFill>
        <p:spPr bwMode="auto">
          <a:xfrm>
            <a:off x="6148373" y="4044434"/>
            <a:ext cx="2743211"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3" name="Picture 9" descr="C:\Users\lois_kent\AppData\Local\Microsoft\Windows\Temporary Internet Files\Content.IE5\ZZXH0QIF\MP90042278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8768" y="4044434"/>
            <a:ext cx="2560320"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C:\Users\lois_kent\AppData\Local\Microsoft\Windows\Temporary Internet Files\Content.IE5\ZZXH0QIF\MP90044235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5493" y="1265158"/>
            <a:ext cx="1686870" cy="25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6744"/>
            <a:ext cx="4572000" cy="838200"/>
          </a:xfrm>
        </p:spPr>
        <p:txBody>
          <a:bodyPr/>
          <a:lstStyle/>
          <a:p>
            <a:r>
              <a:rPr lang="en-US" dirty="0" smtClean="0"/>
              <a:t>Your Key Learning?</a:t>
            </a:r>
            <a:endParaRPr lang="en-US" dirty="0"/>
          </a:p>
        </p:txBody>
      </p:sp>
      <p:pic>
        <p:nvPicPr>
          <p:cNvPr id="12" name="Picture 2" descr="C:\Users\lois_kent\AppData\Local\Microsoft\Windows\Temporary Internet Files\Content.IE5\7NU2UKT5\MP9004275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
            <a:ext cx="2773080" cy="3549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1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6744"/>
            <a:ext cx="4572000" cy="838200"/>
          </a:xfrm>
        </p:spPr>
        <p:txBody>
          <a:bodyPr/>
          <a:lstStyle/>
          <a:p>
            <a:r>
              <a:rPr lang="en-US" dirty="0" smtClean="0"/>
              <a:t>Where Do You Stand Now?</a:t>
            </a:r>
            <a:endParaRPr lang="en-US" dirty="0"/>
          </a:p>
        </p:txBody>
      </p:sp>
      <p:cxnSp>
        <p:nvCxnSpPr>
          <p:cNvPr id="8" name="Straight Arrow Connector 7"/>
          <p:cNvCxnSpPr/>
          <p:nvPr/>
        </p:nvCxnSpPr>
        <p:spPr>
          <a:xfrm>
            <a:off x="381000" y="2438400"/>
            <a:ext cx="841248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grpSp>
        <p:nvGrpSpPr>
          <p:cNvPr id="12" name="Group 11"/>
          <p:cNvGrpSpPr/>
          <p:nvPr/>
        </p:nvGrpSpPr>
        <p:grpSpPr>
          <a:xfrm>
            <a:off x="1409700" y="3200400"/>
            <a:ext cx="6400800" cy="457200"/>
            <a:chOff x="5676676" y="1733661"/>
            <a:chExt cx="2476127" cy="1485676"/>
          </a:xfrm>
        </p:grpSpPr>
        <p:sp>
          <p:nvSpPr>
            <p:cNvPr id="13" name="Rectangle 12"/>
            <p:cNvSpPr/>
            <p:nvPr/>
          </p:nvSpPr>
          <p:spPr>
            <a:xfrm>
              <a:off x="5676676" y="1733661"/>
              <a:ext cx="2476127" cy="1485676"/>
            </a:xfrm>
            <a:prstGeom prst="rect">
              <a:avLst/>
            </a:prstGeom>
            <a:solidFill>
              <a:schemeClr val="accent2">
                <a:lumMod val="5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14" name="Rectangle 13"/>
            <p:cNvSpPr/>
            <p:nvPr/>
          </p:nvSpPr>
          <p:spPr>
            <a:xfrm>
              <a:off x="5676676" y="1733661"/>
              <a:ext cx="2476127" cy="1485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smtClean="0"/>
                <a:t>I will finish writing </a:t>
              </a:r>
              <a:r>
                <a:rPr lang="en-US" sz="2300" b="1" smtClean="0"/>
                <a:t>my </a:t>
              </a:r>
              <a:r>
                <a:rPr lang="en-US" sz="2300" b="1" kern="1200" smtClean="0"/>
                <a:t>plan</a:t>
              </a:r>
              <a:endParaRPr lang="en-US" sz="2300" b="1" kern="1200" dirty="0"/>
            </a:p>
          </p:txBody>
        </p:sp>
      </p:grpSp>
      <p:sp>
        <p:nvSpPr>
          <p:cNvPr id="15" name="Content Placeholder 2"/>
          <p:cNvSpPr>
            <a:spLocks noGrp="1"/>
          </p:cNvSpPr>
          <p:nvPr>
            <p:ph idx="1"/>
          </p:nvPr>
        </p:nvSpPr>
        <p:spPr>
          <a:xfrm>
            <a:off x="7391400" y="2057400"/>
            <a:ext cx="1466850" cy="361950"/>
          </a:xfrm>
        </p:spPr>
        <p:txBody>
          <a:bodyPr>
            <a:noAutofit/>
          </a:bodyPr>
          <a:lstStyle/>
          <a:p>
            <a:pPr marL="0" indent="0" algn="r">
              <a:buNone/>
            </a:pPr>
            <a:r>
              <a:rPr lang="en-US" sz="2000" dirty="0" smtClean="0"/>
              <a:t>Ready now!</a:t>
            </a:r>
            <a:endParaRPr lang="en-US" sz="2000" dirty="0"/>
          </a:p>
        </p:txBody>
      </p:sp>
      <p:sp>
        <p:nvSpPr>
          <p:cNvPr id="16" name="Content Placeholder 2"/>
          <p:cNvSpPr txBox="1">
            <a:spLocks/>
          </p:cNvSpPr>
          <p:nvPr/>
        </p:nvSpPr>
        <p:spPr>
          <a:xfrm>
            <a:off x="304800" y="20574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Not quite ready</a:t>
            </a:r>
            <a:endParaRPr lang="en-US" sz="2000" dirty="0"/>
          </a:p>
        </p:txBody>
      </p:sp>
      <p:sp>
        <p:nvSpPr>
          <p:cNvPr id="17" name="Content Placeholder 2"/>
          <p:cNvSpPr txBox="1">
            <a:spLocks/>
          </p:cNvSpPr>
          <p:nvPr/>
        </p:nvSpPr>
        <p:spPr>
          <a:xfrm>
            <a:off x="3701142" y="20574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On the way</a:t>
            </a:r>
            <a:endParaRPr lang="en-US" sz="2000" dirty="0"/>
          </a:p>
        </p:txBody>
      </p:sp>
      <p:cxnSp>
        <p:nvCxnSpPr>
          <p:cNvPr id="19" name="Straight Arrow Connector 18"/>
          <p:cNvCxnSpPr/>
          <p:nvPr/>
        </p:nvCxnSpPr>
        <p:spPr>
          <a:xfrm>
            <a:off x="381000" y="4114800"/>
            <a:ext cx="841248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20" name="Content Placeholder 2"/>
          <p:cNvSpPr txBox="1">
            <a:spLocks/>
          </p:cNvSpPr>
          <p:nvPr/>
        </p:nvSpPr>
        <p:spPr>
          <a:xfrm>
            <a:off x="7391400" y="3733800"/>
            <a:ext cx="1466850" cy="3619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r">
              <a:buFont typeface="Arial" panose="020B0604020202020204" pitchFamily="34" charset="0"/>
              <a:buNone/>
            </a:pPr>
            <a:r>
              <a:rPr lang="en-US" sz="2000" dirty="0" smtClean="0"/>
              <a:t>Ready now!</a:t>
            </a:r>
            <a:endParaRPr lang="en-US" sz="2000" dirty="0"/>
          </a:p>
        </p:txBody>
      </p:sp>
      <p:sp>
        <p:nvSpPr>
          <p:cNvPr id="21" name="Content Placeholder 2"/>
          <p:cNvSpPr txBox="1">
            <a:spLocks/>
          </p:cNvSpPr>
          <p:nvPr/>
        </p:nvSpPr>
        <p:spPr>
          <a:xfrm>
            <a:off x="315684" y="37338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Not quite ready</a:t>
            </a:r>
            <a:endParaRPr lang="en-US" sz="2000" dirty="0"/>
          </a:p>
        </p:txBody>
      </p:sp>
      <p:sp>
        <p:nvSpPr>
          <p:cNvPr id="22" name="Content Placeholder 2"/>
          <p:cNvSpPr txBox="1">
            <a:spLocks/>
          </p:cNvSpPr>
          <p:nvPr/>
        </p:nvSpPr>
        <p:spPr>
          <a:xfrm>
            <a:off x="3739242" y="37338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On the way</a:t>
            </a:r>
            <a:endParaRPr lang="en-US" sz="2000" dirty="0"/>
          </a:p>
        </p:txBody>
      </p:sp>
      <p:cxnSp>
        <p:nvCxnSpPr>
          <p:cNvPr id="23" name="Straight Arrow Connector 22"/>
          <p:cNvCxnSpPr/>
          <p:nvPr/>
        </p:nvCxnSpPr>
        <p:spPr>
          <a:xfrm>
            <a:off x="381000" y="5791200"/>
            <a:ext cx="8412480" cy="0"/>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24" name="Content Placeholder 2"/>
          <p:cNvSpPr txBox="1">
            <a:spLocks/>
          </p:cNvSpPr>
          <p:nvPr/>
        </p:nvSpPr>
        <p:spPr>
          <a:xfrm>
            <a:off x="7391400" y="5410200"/>
            <a:ext cx="1466850" cy="3619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r">
              <a:buFont typeface="Arial" panose="020B0604020202020204" pitchFamily="34" charset="0"/>
              <a:buNone/>
            </a:pPr>
            <a:r>
              <a:rPr lang="en-US" sz="2000" dirty="0" smtClean="0"/>
              <a:t>Ready now!</a:t>
            </a:r>
            <a:endParaRPr lang="en-US" sz="2000" dirty="0"/>
          </a:p>
        </p:txBody>
      </p:sp>
      <p:sp>
        <p:nvSpPr>
          <p:cNvPr id="25" name="Content Placeholder 2"/>
          <p:cNvSpPr txBox="1">
            <a:spLocks/>
          </p:cNvSpPr>
          <p:nvPr/>
        </p:nvSpPr>
        <p:spPr>
          <a:xfrm>
            <a:off x="305596" y="54102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Not quite ready</a:t>
            </a:r>
            <a:endParaRPr lang="en-US" sz="2000" dirty="0"/>
          </a:p>
        </p:txBody>
      </p:sp>
      <p:sp>
        <p:nvSpPr>
          <p:cNvPr id="26" name="Content Placeholder 2"/>
          <p:cNvSpPr txBox="1">
            <a:spLocks/>
          </p:cNvSpPr>
          <p:nvPr/>
        </p:nvSpPr>
        <p:spPr>
          <a:xfrm>
            <a:off x="3758292" y="5410200"/>
            <a:ext cx="1741716" cy="381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On the way</a:t>
            </a:r>
            <a:endParaRPr lang="en-US" sz="2000" dirty="0"/>
          </a:p>
        </p:txBody>
      </p:sp>
      <p:grpSp>
        <p:nvGrpSpPr>
          <p:cNvPr id="27" name="Group 26"/>
          <p:cNvGrpSpPr/>
          <p:nvPr/>
        </p:nvGrpSpPr>
        <p:grpSpPr>
          <a:xfrm>
            <a:off x="1447800" y="4876800"/>
            <a:ext cx="6400800" cy="457200"/>
            <a:chOff x="229195" y="3466951"/>
            <a:chExt cx="2476127" cy="1485676"/>
          </a:xfrm>
        </p:grpSpPr>
        <p:sp>
          <p:nvSpPr>
            <p:cNvPr id="28" name="Rectangle 27"/>
            <p:cNvSpPr/>
            <p:nvPr/>
          </p:nvSpPr>
          <p:spPr>
            <a:xfrm>
              <a:off x="229195" y="3466951"/>
              <a:ext cx="2476127" cy="1485676"/>
            </a:xfrm>
            <a:prstGeom prst="rect">
              <a:avLst/>
            </a:prstGeom>
            <a:solidFill>
              <a:schemeClr val="accent3"/>
            </a:solidFill>
          </p:spPr>
          <p:style>
            <a:lnRef idx="0">
              <a:schemeClr val="lt1">
                <a:hueOff val="0"/>
                <a:satOff val="0"/>
                <a:lumOff val="0"/>
                <a:alphaOff val="0"/>
              </a:schemeClr>
            </a:lnRef>
            <a:fillRef idx="3">
              <a:scrgbClr r="0" g="0" b="0"/>
            </a:fillRef>
            <a:effectRef idx="3">
              <a:schemeClr val="accent3">
                <a:hueOff val="0"/>
                <a:satOff val="0"/>
                <a:lumOff val="0"/>
                <a:alphaOff val="0"/>
              </a:schemeClr>
            </a:effectRef>
            <a:fontRef idx="minor">
              <a:schemeClr val="lt1"/>
            </a:fontRef>
          </p:style>
        </p:sp>
        <p:sp>
          <p:nvSpPr>
            <p:cNvPr id="29" name="Rectangle 28"/>
            <p:cNvSpPr/>
            <p:nvPr/>
          </p:nvSpPr>
          <p:spPr>
            <a:xfrm>
              <a:off x="229195" y="3466951"/>
              <a:ext cx="2476127" cy="1485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I will schedule debriefs with my manager</a:t>
              </a:r>
              <a:endParaRPr lang="en-US" sz="2300" b="1" kern="1200" dirty="0"/>
            </a:p>
          </p:txBody>
        </p:sp>
      </p:grpSp>
      <p:grpSp>
        <p:nvGrpSpPr>
          <p:cNvPr id="30" name="Group 29"/>
          <p:cNvGrpSpPr/>
          <p:nvPr/>
        </p:nvGrpSpPr>
        <p:grpSpPr>
          <a:xfrm>
            <a:off x="1390650" y="1524000"/>
            <a:ext cx="6400800" cy="457200"/>
            <a:chOff x="2952936" y="3466951"/>
            <a:chExt cx="2476127" cy="1485676"/>
          </a:xfrm>
        </p:grpSpPr>
        <p:sp>
          <p:nvSpPr>
            <p:cNvPr id="31" name="Rectangle 30"/>
            <p:cNvSpPr/>
            <p:nvPr/>
          </p:nvSpPr>
          <p:spPr>
            <a:xfrm>
              <a:off x="2952936" y="3466951"/>
              <a:ext cx="2476127" cy="1485676"/>
            </a:xfrm>
            <a:prstGeom prst="rect">
              <a:avLst/>
            </a:prstGeom>
            <a:solidFill>
              <a:schemeClr val="accent4"/>
            </a:solid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32" name="Rectangle 31"/>
            <p:cNvSpPr/>
            <p:nvPr/>
          </p:nvSpPr>
          <p:spPr>
            <a:xfrm>
              <a:off x="2952936" y="3466951"/>
              <a:ext cx="2476127" cy="1485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I will explore the three key self-assessment areas</a:t>
              </a:r>
              <a:endParaRPr lang="en-US" sz="2300" b="1" kern="1200" dirty="0"/>
            </a:p>
          </p:txBody>
        </p:sp>
      </p:grpSp>
      <p:sp>
        <p:nvSpPr>
          <p:cNvPr id="3" name="Footer Placeholder 2"/>
          <p:cNvSpPr>
            <a:spLocks noGrp="1"/>
          </p:cNvSpPr>
          <p:nvPr>
            <p:ph type="ftr" sz="quarter" idx="11"/>
          </p:nvPr>
        </p:nvSpPr>
        <p:spPr/>
        <p:txBody>
          <a:bodyPr/>
          <a:lstStyle/>
          <a:p>
            <a:r>
              <a:rPr lang="en-US" smtClean="0"/>
              <a:t>Taking Charge of Your Career</a:t>
            </a:r>
            <a:endParaRPr lang="en-US"/>
          </a:p>
        </p:txBody>
      </p:sp>
      <p:sp>
        <p:nvSpPr>
          <p:cNvPr id="4" name="Slide Number Placeholder 3"/>
          <p:cNvSpPr>
            <a:spLocks noGrp="1"/>
          </p:cNvSpPr>
          <p:nvPr>
            <p:ph type="sldNum" sz="quarter" idx="12"/>
          </p:nvPr>
        </p:nvSpPr>
        <p:spPr/>
        <p:txBody>
          <a:bodyPr/>
          <a:lstStyle/>
          <a:p>
            <a:fld id="{2D88F0F9-74A8-45E4-B405-052EDB68E8BD}" type="slidenum">
              <a:rPr lang="en-US" smtClean="0"/>
              <a:t>51</a:t>
            </a:fld>
            <a:endParaRPr lang="en-US"/>
          </a:p>
        </p:txBody>
      </p:sp>
    </p:spTree>
    <p:extLst>
      <p:ext uri="{BB962C8B-B14F-4D97-AF65-F5344CB8AC3E}">
        <p14:creationId xmlns:p14="http://schemas.microsoft.com/office/powerpoint/2010/main" val="16079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dirty="0"/>
              <a:t>F</a:t>
            </a:r>
            <a:r>
              <a:rPr lang="en-US" altLang="en-US" dirty="0" smtClean="0"/>
              <a:t>eedback is a Gift. We’d Love to Have Yours!</a:t>
            </a:r>
          </a:p>
        </p:txBody>
      </p:sp>
      <p:sp>
        <p:nvSpPr>
          <p:cNvPr id="6" name="Footer Placeholder 3"/>
          <p:cNvSpPr>
            <a:spLocks noGrp="1"/>
          </p:cNvSpPr>
          <p:nvPr>
            <p:ph type="ftr" sz="quarter" idx="11"/>
          </p:nvPr>
        </p:nvSpPr>
        <p:spPr/>
        <p:txBody>
          <a:bodyPr/>
          <a:lstStyle/>
          <a:p>
            <a:pPr>
              <a:defRPr/>
            </a:pPr>
            <a:r>
              <a:rPr lang="en-US" dirty="0" smtClean="0"/>
              <a:t>Taking Charge of Your Career</a:t>
            </a:r>
            <a:endParaRPr lang="en-US" dirty="0"/>
          </a:p>
        </p:txBody>
      </p:sp>
      <p:sp>
        <p:nvSpPr>
          <p:cNvPr id="1126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lnSpc>
                <a:spcPct val="90000"/>
              </a:lnSpc>
              <a:spcAft>
                <a:spcPts val="1200"/>
              </a:spcAft>
              <a:buClr>
                <a:srgbClr val="4E4845"/>
              </a:buClr>
              <a:buChar char="•"/>
              <a:defRPr sz="2400">
                <a:solidFill>
                  <a:srgbClr val="4E4845"/>
                </a:solidFill>
                <a:latin typeface="Calibri" pitchFamily="34" charset="0"/>
              </a:defRPr>
            </a:lvl1pPr>
            <a:lvl2pPr marL="742950" indent="-285750" eaLnBrk="0" hangingPunct="0">
              <a:lnSpc>
                <a:spcPct val="90000"/>
              </a:lnSpc>
              <a:spcAft>
                <a:spcPts val="1000"/>
              </a:spcAft>
              <a:buClr>
                <a:srgbClr val="4E4845"/>
              </a:buClr>
              <a:buFont typeface="Arial" charset="0"/>
              <a:buChar char="–"/>
              <a:defRPr sz="2000">
                <a:solidFill>
                  <a:srgbClr val="4E4845"/>
                </a:solidFill>
                <a:latin typeface="Calibri" pitchFamily="34" charset="0"/>
              </a:defRPr>
            </a:lvl2pPr>
            <a:lvl3pPr marL="1143000" indent="-228600" eaLnBrk="0" hangingPunct="0">
              <a:lnSpc>
                <a:spcPct val="90000"/>
              </a:lnSpc>
              <a:spcAft>
                <a:spcPts val="800"/>
              </a:spcAft>
              <a:buClr>
                <a:srgbClr val="4E4845"/>
              </a:buClr>
              <a:buChar char="•"/>
              <a:defRPr sz="1600">
                <a:solidFill>
                  <a:srgbClr val="4E4845"/>
                </a:solidFill>
                <a:latin typeface="Calibri" pitchFamily="34" charset="0"/>
              </a:defRPr>
            </a:lvl3pPr>
            <a:lvl4pPr marL="1600200" indent="-228600" eaLnBrk="0" hangingPunct="0">
              <a:lnSpc>
                <a:spcPct val="90000"/>
              </a:lnSpc>
              <a:spcAft>
                <a:spcPts val="600"/>
              </a:spcAft>
              <a:buClr>
                <a:srgbClr val="4E4845"/>
              </a:buClr>
              <a:buChar char="–"/>
              <a:defRPr sz="1400">
                <a:solidFill>
                  <a:srgbClr val="4E4845"/>
                </a:solidFill>
                <a:latin typeface="Calibri" pitchFamily="34" charset="0"/>
              </a:defRPr>
            </a:lvl4pPr>
            <a:lvl5pPr marL="2057400" indent="-228600" eaLnBrk="0" hangingPunct="0">
              <a:lnSpc>
                <a:spcPct val="90000"/>
              </a:lnSpc>
              <a:spcAft>
                <a:spcPts val="600"/>
              </a:spcAft>
              <a:buClr>
                <a:srgbClr val="4E4845"/>
              </a:buClr>
              <a:buFont typeface="Arial" charset="0"/>
              <a:buChar char="•"/>
              <a:defRPr sz="1200">
                <a:solidFill>
                  <a:srgbClr val="4E4845"/>
                </a:solidFill>
                <a:latin typeface="Calibri" pitchFamily="34" charset="0"/>
              </a:defRPr>
            </a:lvl5pPr>
            <a:lvl6pPr marL="2514600" indent="-228600" eaLnBrk="0" fontAlgn="base" hangingPunct="0">
              <a:lnSpc>
                <a:spcPct val="90000"/>
              </a:lnSpc>
              <a:spcBef>
                <a:spcPct val="0"/>
              </a:spcBef>
              <a:spcAft>
                <a:spcPts val="600"/>
              </a:spcAft>
              <a:buClr>
                <a:srgbClr val="4E4845"/>
              </a:buClr>
              <a:buFont typeface="Arial" charset="0"/>
              <a:buChar char="•"/>
              <a:defRPr sz="1200">
                <a:solidFill>
                  <a:srgbClr val="4E4845"/>
                </a:solidFill>
                <a:latin typeface="Calibri" pitchFamily="34" charset="0"/>
              </a:defRPr>
            </a:lvl6pPr>
            <a:lvl7pPr marL="2971800" indent="-228600" eaLnBrk="0" fontAlgn="base" hangingPunct="0">
              <a:lnSpc>
                <a:spcPct val="90000"/>
              </a:lnSpc>
              <a:spcBef>
                <a:spcPct val="0"/>
              </a:spcBef>
              <a:spcAft>
                <a:spcPts val="600"/>
              </a:spcAft>
              <a:buClr>
                <a:srgbClr val="4E4845"/>
              </a:buClr>
              <a:buFont typeface="Arial" charset="0"/>
              <a:buChar char="•"/>
              <a:defRPr sz="1200">
                <a:solidFill>
                  <a:srgbClr val="4E4845"/>
                </a:solidFill>
                <a:latin typeface="Calibri" pitchFamily="34" charset="0"/>
              </a:defRPr>
            </a:lvl7pPr>
            <a:lvl8pPr marL="3429000" indent="-228600" eaLnBrk="0" fontAlgn="base" hangingPunct="0">
              <a:lnSpc>
                <a:spcPct val="90000"/>
              </a:lnSpc>
              <a:spcBef>
                <a:spcPct val="0"/>
              </a:spcBef>
              <a:spcAft>
                <a:spcPts val="600"/>
              </a:spcAft>
              <a:buClr>
                <a:srgbClr val="4E4845"/>
              </a:buClr>
              <a:buFont typeface="Arial" charset="0"/>
              <a:buChar char="•"/>
              <a:defRPr sz="1200">
                <a:solidFill>
                  <a:srgbClr val="4E4845"/>
                </a:solidFill>
                <a:latin typeface="Calibri" pitchFamily="34" charset="0"/>
              </a:defRPr>
            </a:lvl8pPr>
            <a:lvl9pPr marL="3886200" indent="-228600" eaLnBrk="0" fontAlgn="base" hangingPunct="0">
              <a:lnSpc>
                <a:spcPct val="90000"/>
              </a:lnSpc>
              <a:spcBef>
                <a:spcPct val="0"/>
              </a:spcBef>
              <a:spcAft>
                <a:spcPts val="600"/>
              </a:spcAft>
              <a:buClr>
                <a:srgbClr val="4E4845"/>
              </a:buClr>
              <a:buFont typeface="Arial" charset="0"/>
              <a:buChar char="•"/>
              <a:defRPr sz="1200">
                <a:solidFill>
                  <a:srgbClr val="4E4845"/>
                </a:solidFill>
                <a:latin typeface="Calibri" pitchFamily="34" charset="0"/>
              </a:defRPr>
            </a:lvl9pPr>
          </a:lstStyle>
          <a:p>
            <a:pPr>
              <a:lnSpc>
                <a:spcPct val="100000"/>
              </a:lnSpc>
              <a:spcAft>
                <a:spcPct val="0"/>
              </a:spcAft>
              <a:buClrTx/>
              <a:buFontTx/>
              <a:buNone/>
            </a:pPr>
            <a:fld id="{E66813CC-B032-4D5E-A026-C2061F1E59DE}" type="slidenum">
              <a:rPr lang="en-US" altLang="en-US" sz="1000" smtClean="0">
                <a:solidFill>
                  <a:schemeClr val="tx1"/>
                </a:solidFill>
                <a:cs typeface="Arial" charset="0"/>
              </a:rPr>
              <a:pPr>
                <a:lnSpc>
                  <a:spcPct val="100000"/>
                </a:lnSpc>
                <a:spcAft>
                  <a:spcPct val="0"/>
                </a:spcAft>
                <a:buClrTx/>
                <a:buFontTx/>
                <a:buNone/>
              </a:pPr>
              <a:t>52</a:t>
            </a:fld>
            <a:endParaRPr lang="en-US" altLang="en-US" sz="1000" dirty="0" smtClean="0">
              <a:solidFill>
                <a:schemeClr val="tx1"/>
              </a:solidFill>
              <a:cs typeface="Arial" charset="0"/>
            </a:endParaRPr>
          </a:p>
        </p:txBody>
      </p:sp>
      <p:pic>
        <p:nvPicPr>
          <p:cNvPr id="7176" name="Picture 8" descr="C:\Users\lois_kent\AppData\Local\Microsoft\Windows\Temporary Internet Files\Content.IE5\S3XVGCOH\MP900403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6533548" cy="4195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990013" y="6397625"/>
            <a:ext cx="153987" cy="153988"/>
          </a:xfrm>
        </p:spPr>
        <p:txBody>
          <a:bodyPr/>
          <a:lstStyle/>
          <a:p>
            <a:pPr>
              <a:defRPr/>
            </a:pPr>
            <a:fld id="{46082381-925A-4C25-AB18-0C99AD89CFC0}" type="slidenum">
              <a:rPr lang="en-US" smtClean="0"/>
              <a:pPr>
                <a:defRPr/>
              </a:pPr>
              <a:t>53</a:t>
            </a:fld>
            <a:endParaRPr lang="en-US" dirty="0"/>
          </a:p>
        </p:txBody>
      </p:sp>
      <p:pic>
        <p:nvPicPr>
          <p:cNvPr id="5" name="Picture 2" descr="http://i.vimeocdn.com/video/470241141_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08112"/>
            <a:ext cx="3756455" cy="3474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pPr eaLnBrk="1" hangingPunct="1"/>
            <a:r>
              <a:rPr lang="en-US" altLang="en-US" dirty="0" smtClean="0"/>
              <a:t>Objectives</a:t>
            </a:r>
          </a:p>
        </p:txBody>
      </p:sp>
      <p:sp>
        <p:nvSpPr>
          <p:cNvPr id="2" name="Footer Placeholder 1"/>
          <p:cNvSpPr>
            <a:spLocks noGrp="1"/>
          </p:cNvSpPr>
          <p:nvPr>
            <p:ph type="ftr" sz="quarter" idx="11"/>
          </p:nvPr>
        </p:nvSpPr>
        <p:spPr/>
        <p:txBody>
          <a:bodyPr/>
          <a:lstStyle/>
          <a:p>
            <a:pPr>
              <a:defRPr/>
            </a:pPr>
            <a:r>
              <a:rPr lang="en-US" dirty="0" smtClean="0"/>
              <a:t>Taking Charge of Your Career</a:t>
            </a:r>
            <a:endParaRPr lang="en-US" dirty="0"/>
          </a:p>
        </p:txBody>
      </p:sp>
      <p:sp>
        <p:nvSpPr>
          <p:cNvPr id="2049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8E717A92-10F1-4B66-8740-305F3930AEDE}" type="slidenum">
              <a:rPr lang="en-US" altLang="en-US" sz="1000" smtClean="0">
                <a:latin typeface="Calibri" pitchFamily="34" charset="0"/>
                <a:cs typeface="Calibri" pitchFamily="34" charset="0"/>
              </a:rPr>
              <a:pPr/>
              <a:t>6</a:t>
            </a:fld>
            <a:endParaRPr lang="en-US" altLang="en-US" sz="1000" dirty="0" smtClean="0">
              <a:latin typeface="Calibri" pitchFamily="34" charset="0"/>
              <a:cs typeface="Calibri" pitchFamily="34" charset="0"/>
            </a:endParaRPr>
          </a:p>
        </p:txBody>
      </p:sp>
      <p:sp>
        <p:nvSpPr>
          <p:cNvPr id="6" name="Rounded Rectangle 5"/>
          <p:cNvSpPr/>
          <p:nvPr/>
        </p:nvSpPr>
        <p:spPr>
          <a:xfrm>
            <a:off x="990600" y="1447800"/>
            <a:ext cx="7162800" cy="4267200"/>
          </a:xfrm>
          <a:prstGeom prst="roundRect">
            <a:avLst>
              <a:gd name="adj" fmla="val 6082"/>
            </a:avLst>
          </a:prstGeom>
          <a:solidFill>
            <a:schemeClr val="accent1"/>
          </a:solidFill>
          <a:ln>
            <a:solidFill>
              <a:schemeClr val="accent1"/>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tIns="91440" rIns="113792" bIns="91440" spcCol="1270"/>
          <a:lstStyle/>
          <a:p>
            <a:pPr algn="ctr">
              <a:lnSpc>
                <a:spcPct val="150000"/>
              </a:lnSpc>
              <a:spcBef>
                <a:spcPts val="600"/>
              </a:spcBef>
              <a:defRPr/>
            </a:pPr>
            <a:r>
              <a:rPr lang="en-US" sz="2800" dirty="0"/>
              <a:t>After attending this course you will be able to:</a:t>
            </a:r>
          </a:p>
        </p:txBody>
      </p:sp>
      <p:sp>
        <p:nvSpPr>
          <p:cNvPr id="7" name="Rounded Rectangle 6"/>
          <p:cNvSpPr/>
          <p:nvPr/>
        </p:nvSpPr>
        <p:spPr>
          <a:xfrm>
            <a:off x="685801" y="2438400"/>
            <a:ext cx="7772400" cy="2971800"/>
          </a:xfrm>
          <a:prstGeom prst="roundRect">
            <a:avLst>
              <a:gd name="adj" fmla="val 11241"/>
            </a:avLst>
          </a:pr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6005" tIns="146005" rIns="146005" bIns="146005" spcCol="1270"/>
          <a:lstStyle/>
          <a:p>
            <a:pPr marL="342900" lvl="0" indent="-342900">
              <a:buFont typeface="Arial" panose="020B0604020202020204" pitchFamily="34" charset="0"/>
              <a:buChar char="•"/>
            </a:pPr>
            <a:r>
              <a:rPr lang="en-US" sz="2400" dirty="0">
                <a:solidFill>
                  <a:schemeClr val="tx1"/>
                </a:solidFill>
              </a:rPr>
              <a:t>Personalize your career development goals by evaluating yourself in three </a:t>
            </a:r>
            <a:r>
              <a:rPr lang="en-US" sz="2400" dirty="0" smtClean="0">
                <a:solidFill>
                  <a:schemeClr val="tx1"/>
                </a:solidFill>
              </a:rPr>
              <a:t>key </a:t>
            </a:r>
            <a:r>
              <a:rPr lang="en-US" sz="2400" dirty="0">
                <a:solidFill>
                  <a:schemeClr val="tx1"/>
                </a:solidFill>
              </a:rPr>
              <a:t>areas</a:t>
            </a:r>
          </a:p>
          <a:p>
            <a:pPr marL="342900" lvl="0" indent="-342900">
              <a:buFont typeface="Arial" panose="020B0604020202020204" pitchFamily="34" charset="0"/>
              <a:buChar char="•"/>
            </a:pPr>
            <a:r>
              <a:rPr lang="en-US" sz="2400" dirty="0">
                <a:solidFill>
                  <a:schemeClr val="tx1"/>
                </a:solidFill>
              </a:rPr>
              <a:t>Create a development plan following the 70:20:10 </a:t>
            </a:r>
            <a:r>
              <a:rPr lang="en-US" sz="2400" dirty="0" smtClean="0">
                <a:solidFill>
                  <a:schemeClr val="tx1"/>
                </a:solidFill>
              </a:rPr>
              <a:t>model: Experiences, Experts, and Education</a:t>
            </a:r>
            <a:endParaRPr lang="en-US" sz="2400" dirty="0">
              <a:solidFill>
                <a:schemeClr val="tx1"/>
              </a:solidFill>
            </a:endParaRPr>
          </a:p>
          <a:p>
            <a:pPr marL="342900" lvl="0" indent="-342900">
              <a:buFont typeface="Arial" panose="020B0604020202020204" pitchFamily="34" charset="0"/>
              <a:buChar char="•"/>
            </a:pPr>
            <a:r>
              <a:rPr lang="en-US" sz="2400" dirty="0"/>
              <a:t>Leverage development opportunities available through Leadership &amp; Employee Development (LED) and other </a:t>
            </a:r>
            <a:r>
              <a:rPr lang="en-US" sz="2400" dirty="0" smtClean="0"/>
              <a:t>[company name] </a:t>
            </a:r>
            <a:r>
              <a:rPr lang="en-US" sz="2400" dirty="0"/>
              <a:t>resources</a:t>
            </a:r>
          </a:p>
        </p:txBody>
      </p:sp>
    </p:spTree>
    <p:extLst>
      <p:ext uri="{BB962C8B-B14F-4D97-AF65-F5344CB8AC3E}">
        <p14:creationId xmlns:p14="http://schemas.microsoft.com/office/powerpoint/2010/main" val="27768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25090351"/>
              </p:ext>
            </p:extLst>
          </p:nvPr>
        </p:nvGraphicFramePr>
        <p:xfrm>
          <a:off x="533400" y="533400"/>
          <a:ext cx="794319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Agenda</a:t>
            </a:r>
            <a:endParaRPr lang="en-US" dirty="0"/>
          </a:p>
        </p:txBody>
      </p:sp>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7</a:t>
            </a:fld>
            <a:endParaRPr lang="en-US"/>
          </a:p>
        </p:txBody>
      </p:sp>
    </p:spTree>
    <p:extLst>
      <p:ext uri="{BB962C8B-B14F-4D97-AF65-F5344CB8AC3E}">
        <p14:creationId xmlns:p14="http://schemas.microsoft.com/office/powerpoint/2010/main" val="263977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947089694"/>
              </p:ext>
            </p:extLst>
          </p:nvPr>
        </p:nvGraphicFramePr>
        <p:xfrm>
          <a:off x="533400" y="533400"/>
          <a:ext cx="794319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282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Taking Charge of Your Career</a:t>
            </a:r>
            <a:endParaRPr lang="en-US"/>
          </a:p>
        </p:txBody>
      </p:sp>
      <p:sp>
        <p:nvSpPr>
          <p:cNvPr id="5" name="Slide Number Placeholder 4"/>
          <p:cNvSpPr>
            <a:spLocks noGrp="1"/>
          </p:cNvSpPr>
          <p:nvPr>
            <p:ph type="sldNum" sz="quarter" idx="12"/>
          </p:nvPr>
        </p:nvSpPr>
        <p:spPr/>
        <p:txBody>
          <a:bodyPr/>
          <a:lstStyle/>
          <a:p>
            <a:fld id="{2D88F0F9-74A8-45E4-B405-052EDB68E8BD}" type="slidenum">
              <a:rPr lang="en-US" smtClean="0"/>
              <a:t>9</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365066235"/>
              </p:ext>
            </p:extLst>
          </p:nvPr>
        </p:nvGraphicFramePr>
        <p:xfrm>
          <a:off x="457200" y="1219200"/>
          <a:ext cx="8077200" cy="4724400"/>
        </p:xfrm>
        <a:graphic>
          <a:graphicData uri="http://schemas.openxmlformats.org/drawingml/2006/table">
            <a:tbl>
              <a:tblPr firstRow="1" bandRow="1">
                <a:tableStyleId>{FABFCF23-3B69-468F-B69F-88F6DE6A72F2}</a:tableStyleId>
              </a:tblPr>
              <a:tblGrid>
                <a:gridCol w="8077200"/>
              </a:tblGrid>
              <a:tr h="1336268">
                <a:tc>
                  <a:txBody>
                    <a:bodyPr/>
                    <a:lstStyle/>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r>
                        <a:rPr lang="en-US" sz="2800" baseline="0" dirty="0" smtClean="0"/>
                        <a:t>What Do You Want to Learn Today?</a:t>
                      </a:r>
                      <a:endParaRPr lang="en-US" sz="2800" b="0" baseline="0" dirty="0" smtClean="0">
                        <a:solidFill>
                          <a:schemeClr val="tx2"/>
                        </a:solidFill>
                      </a:endParaRPr>
                    </a:p>
                  </a:txBody>
                  <a:tcPr anchor="ctr">
                    <a:cell3D prstMaterial="dkEdge">
                      <a:bevel/>
                      <a:lightRig rig="flood" dir="t"/>
                    </a:cell3D>
                  </a:tcPr>
                </a:tc>
              </a:tr>
              <a:tr h="33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&lt; chat box &gt;</a:t>
                      </a:r>
                    </a:p>
                    <a:p>
                      <a:pPr marL="0" marR="0" indent="0" algn="ctr" defTabSz="914400" rtl="0" eaLnBrk="0" fontAlgn="base" latinLnBrk="0" hangingPunct="0">
                        <a:lnSpc>
                          <a:spcPct val="90000"/>
                        </a:lnSpc>
                        <a:spcBef>
                          <a:spcPct val="20000"/>
                        </a:spcBef>
                        <a:spcAft>
                          <a:spcPct val="20000"/>
                        </a:spcAft>
                        <a:buClrTx/>
                        <a:buSzTx/>
                        <a:buFont typeface="Arial" panose="020B0604020202020204" pitchFamily="34" charset="0"/>
                        <a:buNone/>
                        <a:tabLst/>
                        <a:defRPr/>
                      </a:pPr>
                      <a:endParaRPr lang="en-US" sz="2000" b="1" baseline="0" dirty="0" smtClean="0">
                        <a:solidFill>
                          <a:schemeClr val="tx2"/>
                        </a:solidFill>
                      </a:endParaRPr>
                    </a:p>
                  </a:txBody>
                  <a:tcPr>
                    <a:cell3D prstMaterial="dkEdge">
                      <a:bevel/>
                      <a:lightRig rig="flood" dir="t"/>
                    </a:cell3D>
                  </a:tcPr>
                </a:tc>
              </a:tr>
            </a:tbl>
          </a:graphicData>
        </a:graphic>
      </p:graphicFrame>
      <p:sp>
        <p:nvSpPr>
          <p:cNvPr id="7" name="Rectangle 6"/>
          <p:cNvSpPr/>
          <p:nvPr/>
        </p:nvSpPr>
        <p:spPr>
          <a:xfrm>
            <a:off x="304799" y="573310"/>
            <a:ext cx="8458201" cy="523220"/>
          </a:xfrm>
          <a:prstGeom prst="rect">
            <a:avLst/>
          </a:prstGeom>
        </p:spPr>
        <p:txBody>
          <a:bodyPr wrap="square">
            <a:spAutoFit/>
          </a:bodyPr>
          <a:lstStyle/>
          <a:p>
            <a:r>
              <a:rPr lang="en-US" altLang="en-US" sz="2800" b="1" dirty="0" smtClean="0">
                <a:solidFill>
                  <a:srgbClr val="FF0000"/>
                </a:solidFill>
                <a:latin typeface="+mj-lt"/>
              </a:rPr>
              <a:t>Facilitator: Switch </a:t>
            </a:r>
            <a:r>
              <a:rPr lang="en-US" altLang="en-US" sz="2800" b="1" dirty="0">
                <a:solidFill>
                  <a:srgbClr val="FF0000"/>
                </a:solidFill>
                <a:latin typeface="+mj-lt"/>
              </a:rPr>
              <a:t>to </a:t>
            </a:r>
            <a:r>
              <a:rPr lang="en-US" altLang="en-US" sz="2800" b="1" dirty="0" smtClean="0">
                <a:solidFill>
                  <a:srgbClr val="FF0000"/>
                </a:solidFill>
                <a:latin typeface="+mj-lt"/>
              </a:rPr>
              <a:t>‘Learn’ Layout </a:t>
            </a:r>
            <a:r>
              <a:rPr lang="en-US" altLang="en-US" sz="2800" b="1" dirty="0">
                <a:solidFill>
                  <a:srgbClr val="FF0000"/>
                </a:solidFill>
                <a:latin typeface="+mj-lt"/>
              </a:rPr>
              <a:t>in Adobe</a:t>
            </a:r>
            <a:endParaRPr lang="en-US" sz="2800" b="1" dirty="0">
              <a:latin typeface="+mj-lt"/>
            </a:endParaRPr>
          </a:p>
        </p:txBody>
      </p:sp>
    </p:spTree>
    <p:extLst>
      <p:ext uri="{BB962C8B-B14F-4D97-AF65-F5344CB8AC3E}">
        <p14:creationId xmlns:p14="http://schemas.microsoft.com/office/powerpoint/2010/main" val="40849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ank">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ppt/theme/theme2.xml><?xml version="1.0" encoding="utf-8"?>
<a:theme xmlns:a="http://schemas.openxmlformats.org/drawingml/2006/main" name="Office Theme">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ppt/theme/theme3.xml><?xml version="1.0" encoding="utf-8"?>
<a:theme xmlns:a="http://schemas.openxmlformats.org/drawingml/2006/main" name="Office Theme">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docProps/app.xml><?xml version="1.0" encoding="utf-8"?>
<Properties xmlns="http://schemas.openxmlformats.org/officeDocument/2006/extended-properties" xmlns:vt="http://schemas.openxmlformats.org/officeDocument/2006/docPropsVTypes">
  <Template>Executive</Template>
  <TotalTime>5572</TotalTime>
  <Words>8341</Words>
  <Application>Microsoft Office PowerPoint</Application>
  <PresentationFormat>On-screen Show (4:3)</PresentationFormat>
  <Paragraphs>824</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Blank</vt:lpstr>
      <vt:lpstr>Facilitator Notes – Delete before uploading</vt:lpstr>
      <vt:lpstr>   Taking Charge of Your Career</vt:lpstr>
      <vt:lpstr>Welcome to Taking Charge of Your Career</vt:lpstr>
      <vt:lpstr>Where Are You?</vt:lpstr>
      <vt:lpstr>Where Would You Like to Be?</vt:lpstr>
      <vt:lpstr>Objectives</vt:lpstr>
      <vt:lpstr>Agenda</vt:lpstr>
      <vt:lpstr>PowerPoint Presentation</vt:lpstr>
      <vt:lpstr>PowerPoint Presentation</vt:lpstr>
      <vt:lpstr>Building a Career Yesterday – Climbing the Ladder</vt:lpstr>
      <vt:lpstr>Building a Career Today – Navigating the Lattice</vt:lpstr>
      <vt:lpstr>Prework – Key Insights?</vt:lpstr>
      <vt:lpstr>PowerPoint Presentation</vt:lpstr>
      <vt:lpstr>Documents to Download</vt:lpstr>
      <vt:lpstr>PowerPoint Presentation</vt:lpstr>
      <vt:lpstr>Facilitator: Switch to ‘Focus’ Layout in Adobe</vt:lpstr>
      <vt:lpstr>Three Keys to Unlock Meaningful Goals</vt:lpstr>
      <vt:lpstr>Key 1: Your Most Passionate Core Business Interests </vt:lpstr>
      <vt:lpstr>Facilitator: Switch to ‘Business Skills’ Layout in Adobe</vt:lpstr>
      <vt:lpstr>Key 2: Your Deepest Work Values </vt:lpstr>
      <vt:lpstr>Key 3: Your Strongest Skills </vt:lpstr>
      <vt:lpstr>Three Keys to Unlock Meaningful Goals</vt:lpstr>
      <vt:lpstr>PowerPoint Presentation</vt:lpstr>
      <vt:lpstr>Sample Goals</vt:lpstr>
      <vt:lpstr>Write Your Goal in the Development Plan Template</vt:lpstr>
      <vt:lpstr>Write a Goal     Take a Break</vt:lpstr>
      <vt:lpstr>What Does Your Plan Look Like?</vt:lpstr>
      <vt:lpstr>Creating Your New Plan</vt:lpstr>
      <vt:lpstr>One Strong Skill</vt:lpstr>
      <vt:lpstr>How Did You Become that Good?</vt:lpstr>
      <vt:lpstr>How We Learn</vt:lpstr>
      <vt:lpstr>Brainstorm Some Experiences You Could Pursue</vt:lpstr>
      <vt:lpstr>Where Are the Experts and  What Are They Doing?</vt:lpstr>
      <vt:lpstr>How Do You Get Time With Experts? </vt:lpstr>
      <vt:lpstr>What Education Options Do You Have?</vt:lpstr>
      <vt:lpstr>Education Options: Leadership &amp; Employee Development</vt:lpstr>
      <vt:lpstr>Education Options: Leadership &amp; Employee Development</vt:lpstr>
      <vt:lpstr>Education Options: Books24x7</vt:lpstr>
      <vt:lpstr>Education Options: GlobeSmart</vt:lpstr>
      <vt:lpstr>Education Options: Tuition Reimbursement</vt:lpstr>
      <vt:lpstr>Fill in Your Development Plan. Consider Other Education Options too. </vt:lpstr>
      <vt:lpstr>Recap: The 70:20:10 Model</vt:lpstr>
      <vt:lpstr>Create Your Development Plan</vt:lpstr>
      <vt:lpstr>Debrief With Your Manager</vt:lpstr>
      <vt:lpstr>Debriefing Your Development Plan</vt:lpstr>
      <vt:lpstr>Soft Skills vs. Functional Skills</vt:lpstr>
      <vt:lpstr>Commit to Your Development Plan</vt:lpstr>
      <vt:lpstr>PowerPoint Presentation</vt:lpstr>
      <vt:lpstr>PowerPoint Presentation</vt:lpstr>
      <vt:lpstr>Your Key Learning?</vt:lpstr>
      <vt:lpstr>Where Do You Stand Now?</vt:lpstr>
      <vt:lpstr>Feedback is a Gift. We’d Love to Have Yours!</vt:lpstr>
      <vt:lpstr>PowerPoint Presentation</vt:lpstr>
    </vt:vector>
  </TitlesOfParts>
  <Company>Symantec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Notes – Delete before uploading</dc:title>
  <dc:creator>Employee</dc:creator>
  <cp:lastModifiedBy>Kevin</cp:lastModifiedBy>
  <cp:revision>230</cp:revision>
  <dcterms:created xsi:type="dcterms:W3CDTF">2014-10-02T20:58:36Z</dcterms:created>
  <dcterms:modified xsi:type="dcterms:W3CDTF">2016-01-29T00:35:37Z</dcterms:modified>
</cp:coreProperties>
</file>